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7"/>
  </p:notesMasterIdLst>
  <p:handoutMasterIdLst>
    <p:handoutMasterId r:id="rId28"/>
  </p:handoutMasterIdLst>
  <p:sldIdLst>
    <p:sldId id="363" r:id="rId2"/>
    <p:sldId id="361" r:id="rId3"/>
    <p:sldId id="367" r:id="rId4"/>
    <p:sldId id="365" r:id="rId5"/>
    <p:sldId id="368" r:id="rId6"/>
    <p:sldId id="339" r:id="rId7"/>
    <p:sldId id="328" r:id="rId8"/>
    <p:sldId id="329" r:id="rId9"/>
    <p:sldId id="332" r:id="rId10"/>
    <p:sldId id="333" r:id="rId11"/>
    <p:sldId id="334" r:id="rId12"/>
    <p:sldId id="335" r:id="rId13"/>
    <p:sldId id="352" r:id="rId14"/>
    <p:sldId id="353" r:id="rId15"/>
    <p:sldId id="354" r:id="rId16"/>
    <p:sldId id="355" r:id="rId17"/>
    <p:sldId id="350" r:id="rId18"/>
    <p:sldId id="351" r:id="rId19"/>
    <p:sldId id="342" r:id="rId20"/>
    <p:sldId id="369" r:id="rId21"/>
    <p:sldId id="373" r:id="rId22"/>
    <p:sldId id="371" r:id="rId23"/>
    <p:sldId id="370" r:id="rId24"/>
    <p:sldId id="372" r:id="rId25"/>
    <p:sldId id="308" r:id="rId2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SH Us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0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73000" autoAdjust="0"/>
  </p:normalViewPr>
  <p:slideViewPr>
    <p:cSldViewPr>
      <p:cViewPr varScale="1">
        <p:scale>
          <a:sx n="34" d="100"/>
          <a:sy n="34" d="100"/>
        </p:scale>
        <p:origin x="-9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2" tIns="46771" rIns="93542" bIns="46771" numCol="1" anchor="t" anchorCtr="0" compatLnSpc="1">
            <a:prstTxWarp prst="textNoShape">
              <a:avLst/>
            </a:prstTxWarp>
          </a:bodyPr>
          <a:lstStyle>
            <a:lvl1pPr defTabSz="93494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2" tIns="46771" rIns="93542" bIns="46771" numCol="1" anchor="t" anchorCtr="0" compatLnSpc="1">
            <a:prstTxWarp prst="textNoShape">
              <a:avLst/>
            </a:prstTxWarp>
          </a:bodyPr>
          <a:lstStyle>
            <a:lvl1pPr algn="r" defTabSz="93494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2" tIns="46771" rIns="93542" bIns="46771" numCol="1" anchor="b" anchorCtr="0" compatLnSpc="1">
            <a:prstTxWarp prst="textNoShape">
              <a:avLst/>
            </a:prstTxWarp>
          </a:bodyPr>
          <a:lstStyle>
            <a:lvl1pPr defTabSz="93494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42" tIns="46771" rIns="93542" bIns="46771" numCol="1" anchor="b" anchorCtr="0" compatLnSpc="1">
            <a:prstTxWarp prst="textNoShape">
              <a:avLst/>
            </a:prstTxWarp>
          </a:bodyPr>
          <a:lstStyle>
            <a:lvl1pPr algn="r" defTabSz="93494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2ECCB627-9170-481E-8EA2-0431E36CB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831263"/>
            <a:ext cx="29733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C30984E2-B2AD-4CF1-9340-EA8DE5C4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ED4CCE8F-170D-4E77-85C1-538CE3FE97FE}" type="slidenum">
              <a:rPr lang="en-US" smtClean="0">
                <a:cs typeface="Arial" charset="0"/>
              </a:rPr>
              <a:pPr defTabSz="931863"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Direct assistance for transportation, utilities, rent</a:t>
            </a:r>
          </a:p>
          <a:p>
            <a:r>
              <a:rPr lang="en-US" b="1" smtClean="0"/>
              <a:t>Keep people in their housing</a:t>
            </a:r>
            <a:endParaRPr lang="en-US" smtClean="0"/>
          </a:p>
          <a:p>
            <a:r>
              <a:rPr lang="en-US" smtClean="0"/>
              <a:t>Conflict Resolution (between youth &amp; family), </a:t>
            </a:r>
          </a:p>
          <a:p>
            <a:r>
              <a:rPr lang="en-US" smtClean="0"/>
              <a:t>Eviction mitigation, </a:t>
            </a:r>
          </a:p>
          <a:p>
            <a:r>
              <a:rPr lang="en-US" smtClean="0"/>
              <a:t>Foreclosure Counseling/Mitigation, </a:t>
            </a:r>
          </a:p>
          <a:p>
            <a:r>
              <a:rPr lang="en-US" b="1" smtClean="0"/>
              <a:t>Ensure folks are not Discharged into homelessness (MH, CH, Corrections, Foster Care, Hospitals, etc.) </a:t>
            </a:r>
            <a:endParaRPr lang="en-US" smtClean="0"/>
          </a:p>
          <a:p>
            <a:r>
              <a:rPr lang="en-US" smtClean="0"/>
              <a:t>Develop/Improve protocol/policies to ensure housing after discharge from public institutions</a:t>
            </a:r>
          </a:p>
          <a:p>
            <a:r>
              <a:rPr lang="en-US" smtClean="0"/>
              <a:t>Coordinate to identify housing funds &amp; support services to assist those exiting institutions</a:t>
            </a:r>
          </a:p>
          <a:p>
            <a:r>
              <a:rPr lang="en-US" smtClean="0"/>
              <a:t>Support for families with returning ex-offenders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EF829CD-CC60-4159-A917-B389EBFDB74F}" type="slidenum">
              <a:rPr lang="en-US" smtClean="0">
                <a:cs typeface="Arial" charset="0"/>
              </a:rPr>
              <a:pPr defTabSz="931863"/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People Who are Recently Homeless</a:t>
            </a:r>
          </a:p>
          <a:p>
            <a:pPr>
              <a:buFontTx/>
              <a:buChar char="•"/>
            </a:pPr>
            <a:r>
              <a:rPr lang="en-US" smtClean="0"/>
              <a:t>Doubled-up</a:t>
            </a:r>
          </a:p>
          <a:p>
            <a:pPr>
              <a:buFontTx/>
              <a:buChar char="•"/>
            </a:pPr>
            <a:r>
              <a:rPr lang="en-US" smtClean="0"/>
              <a:t>Likely to Become Stabilized with Short-term Assistance</a:t>
            </a:r>
          </a:p>
          <a:p>
            <a:pPr>
              <a:buFontTx/>
              <a:buChar char="•"/>
            </a:pPr>
            <a:r>
              <a:rPr lang="en-US" smtClean="0"/>
              <a:t>Employed or Some Source of Income</a:t>
            </a:r>
          </a:p>
          <a:p>
            <a:pPr lvl="1">
              <a:buFontTx/>
              <a:buChar char="•"/>
            </a:pPr>
            <a:r>
              <a:rPr lang="en-US" smtClean="0"/>
              <a:t>Related to earlier item</a:t>
            </a:r>
          </a:p>
          <a:p>
            <a:pPr>
              <a:buFontTx/>
              <a:buChar char="•"/>
            </a:pPr>
            <a:r>
              <a:rPr lang="en-US" smtClean="0"/>
              <a:t>Youth/Family Unification</a:t>
            </a:r>
          </a:p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FF0EBB2E-40DC-4A85-99B8-E6DED1C5B688}" type="slidenum">
              <a:rPr lang="en-US" smtClean="0">
                <a:cs typeface="Arial" charset="0"/>
              </a:rPr>
              <a:pPr defTabSz="931863"/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Direct assistance for transportation, utilities, rent</a:t>
            </a:r>
          </a:p>
          <a:p>
            <a:endParaRPr lang="en-US" smtClean="0"/>
          </a:p>
          <a:p>
            <a:r>
              <a:rPr lang="en-US" smtClean="0"/>
              <a:t>HUD expects less than 28 days in shelter</a:t>
            </a:r>
          </a:p>
          <a:p>
            <a:r>
              <a:rPr lang="en-US" smtClean="0"/>
              <a:t> </a:t>
            </a:r>
          </a:p>
          <a:p>
            <a:r>
              <a:rPr lang="en-US" b="1" smtClean="0"/>
              <a:t>Rapidly Re-House Households who have become homeless </a:t>
            </a:r>
            <a:endParaRPr lang="en-US" smtClean="0"/>
          </a:p>
          <a:p>
            <a:r>
              <a:rPr lang="en-US" smtClean="0"/>
              <a:t>Utilize HUD funds to develop pilot program</a:t>
            </a:r>
          </a:p>
          <a:p>
            <a:r>
              <a:rPr lang="en-US" smtClean="0"/>
              <a:t>Expand screening &amp; referral</a:t>
            </a:r>
          </a:p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02EF0CBC-1005-4724-9007-EE4869288A0E}" type="slidenum">
              <a:rPr lang="en-US" smtClean="0">
                <a:cs typeface="Arial" charset="0"/>
              </a:rPr>
              <a:pPr defTabSz="931863"/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6AAFFA56-D1C0-4BB6-9272-ECC9FD8A53FD}" type="slidenum">
              <a:rPr lang="en-US" smtClean="0">
                <a:cs typeface="Arial" charset="0"/>
              </a:rPr>
              <a:pPr defTabSz="931863"/>
              <a:t>13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1) </a:t>
            </a:r>
            <a:r>
              <a:rPr lang="en-US" i="1" smtClean="0"/>
              <a:t>Transitional Housing</a:t>
            </a:r>
          </a:p>
          <a:p>
            <a:pPr eaLnBrk="1" hangingPunct="1"/>
            <a:r>
              <a:rPr lang="en-US" smtClean="0"/>
              <a:t> - Has a time limit: anywhere from 60 days – 2 years</a:t>
            </a:r>
          </a:p>
          <a:p>
            <a:pPr eaLnBrk="1" hangingPunct="1"/>
            <a:r>
              <a:rPr lang="en-US" smtClean="0"/>
              <a:t> - Transition to greater independence and self-sufficiency – often from homelessness</a:t>
            </a:r>
          </a:p>
          <a:p>
            <a:pPr eaLnBrk="1" hangingPunct="1"/>
            <a:r>
              <a:rPr lang="en-US" smtClean="0"/>
              <a:t> - Offer support services and stay can be contingent upon participating in services:  Pay a modest fee or part of income as rent</a:t>
            </a:r>
          </a:p>
          <a:p>
            <a:pPr eaLnBrk="1" hangingPunct="1"/>
            <a:r>
              <a:rPr lang="en-US" smtClean="0"/>
              <a:t>2) </a:t>
            </a:r>
            <a:r>
              <a:rPr lang="en-US" i="1" smtClean="0"/>
              <a:t>Permanent Supportive Housing</a:t>
            </a:r>
          </a:p>
          <a:p>
            <a:pPr eaLnBrk="1" hangingPunct="1"/>
            <a:r>
              <a:rPr lang="en-US" smtClean="0"/>
              <a:t> - No limit on length of tenancy</a:t>
            </a:r>
          </a:p>
          <a:p>
            <a:pPr eaLnBrk="1" hangingPunct="1"/>
            <a:r>
              <a:rPr lang="en-US" smtClean="0"/>
              <a:t> - On a lease with the agency/landlord</a:t>
            </a:r>
          </a:p>
          <a:p>
            <a:pPr eaLnBrk="1" hangingPunct="1"/>
            <a:r>
              <a:rPr lang="en-US" smtClean="0"/>
              <a:t> - Support services offered but not required: access to support services</a:t>
            </a:r>
          </a:p>
          <a:p>
            <a:pPr eaLnBrk="1" hangingPunct="1"/>
            <a:r>
              <a:rPr lang="en-US" smtClean="0"/>
              <a:t> - Tenant pays no more than 30-50% of income towards rent</a:t>
            </a:r>
          </a:p>
          <a:p>
            <a:pPr eaLnBrk="1" hangingPunct="1"/>
            <a:r>
              <a:rPr lang="en-US" smtClean="0"/>
              <a:t>Support Services: site based, scattered site, mobile teams, etc.</a:t>
            </a:r>
          </a:p>
          <a:p>
            <a:pPr eaLnBrk="1" hangingPunct="1"/>
            <a:r>
              <a:rPr lang="en-US" u="sng" smtClean="0"/>
              <a:t>Housing models</a:t>
            </a:r>
            <a:r>
              <a:rPr lang="en-US" smtClean="0"/>
              <a:t>: 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Transitional Housing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Permanent Supportive Housing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Harm Reduction Housing Programs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Sober Housing Programs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Scattered site: independent living &amp;/or supported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Project based</a:t>
            </a:r>
          </a:p>
          <a:p>
            <a:pPr eaLnBrk="1" hangingPunct="1"/>
            <a:r>
              <a:rPr lang="en-US" u="sng" smtClean="0"/>
              <a:t>Services</a:t>
            </a:r>
            <a:r>
              <a:rPr lang="en-US" smtClean="0"/>
              <a:t>:</a:t>
            </a:r>
          </a:p>
          <a:p>
            <a:pPr eaLnBrk="1" hangingPunct="1">
              <a:buFontTx/>
              <a:buChar char="-"/>
            </a:pPr>
            <a:r>
              <a:rPr lang="en-US" smtClean="0"/>
              <a:t>Safe Waiting</a:t>
            </a:r>
          </a:p>
          <a:p>
            <a:pPr eaLnBrk="1" hangingPunct="1">
              <a:buFontTx/>
              <a:buChar char="-"/>
            </a:pPr>
            <a:r>
              <a:rPr lang="en-US" smtClean="0"/>
              <a:t>Job training</a:t>
            </a:r>
          </a:p>
          <a:p>
            <a:pPr eaLnBrk="1" hangingPunct="1">
              <a:buFontTx/>
              <a:buChar char="-"/>
            </a:pPr>
            <a:r>
              <a:rPr lang="en-US" smtClean="0"/>
              <a:t>Case management</a:t>
            </a:r>
          </a:p>
          <a:p>
            <a:pPr eaLnBrk="1" hangingPunct="1">
              <a:buFontTx/>
              <a:buChar char="-"/>
            </a:pPr>
            <a:r>
              <a:rPr lang="en-US" smtClean="0"/>
              <a:t>Substance abuse treatment/support</a:t>
            </a:r>
          </a:p>
          <a:p>
            <a:pPr eaLnBrk="1" hangingPunct="1">
              <a:buFontTx/>
              <a:buChar char="-"/>
            </a:pPr>
            <a:r>
              <a:rPr lang="en-US" smtClean="0"/>
              <a:t>Mental health care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Housing placement</a:t>
            </a:r>
          </a:p>
          <a:p>
            <a:pPr eaLnBrk="1" hangingPunct="1">
              <a:buFontTx/>
              <a:buChar char="-"/>
            </a:pPr>
            <a:r>
              <a:rPr lang="en-US" smtClean="0"/>
              <a:t>Life skills training</a:t>
            </a:r>
          </a:p>
          <a:p>
            <a:pPr eaLnBrk="1" hangingPunct="1">
              <a:buFontTx/>
              <a:buChar char="-"/>
            </a:pPr>
            <a:r>
              <a:rPr lang="en-US" smtClean="0"/>
              <a:t>Child care</a:t>
            </a:r>
          </a:p>
          <a:p>
            <a:pPr eaLnBrk="1" hangingPunct="1">
              <a:buFontTx/>
              <a:buChar char="-"/>
            </a:pPr>
            <a:r>
              <a:rPr lang="en-US" smtClean="0"/>
              <a:t>Budget management</a:t>
            </a:r>
          </a:p>
          <a:p>
            <a:pPr eaLnBrk="1" hangingPunct="1">
              <a:buFontTx/>
              <a:buChar char="-"/>
            </a:pPr>
            <a:r>
              <a:rPr lang="en-US" smtClean="0"/>
              <a:t>Parenting classes</a:t>
            </a:r>
          </a:p>
          <a:p>
            <a:pPr eaLnBrk="1" hangingPunct="1">
              <a:buFontTx/>
              <a:buChar char="-"/>
            </a:pPr>
            <a:r>
              <a:rPr lang="en-US" smtClean="0"/>
              <a:t>GED/education classes and tutoring</a:t>
            </a:r>
          </a:p>
          <a:p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7F42249C-AB3C-43D8-9C6F-B38D95E6C601}" type="slidenum">
              <a:rPr lang="en-US" smtClean="0">
                <a:cs typeface="Arial" charset="0"/>
              </a:rPr>
              <a:pPr defTabSz="931863"/>
              <a:t>14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6BAC0109-73AE-4D39-B0F9-2B962EBC92AE}" type="slidenum">
              <a:rPr lang="en-US" smtClean="0">
                <a:cs typeface="Arial" charset="0"/>
              </a:rPr>
              <a:pPr defTabSz="931863"/>
              <a:t>15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3) </a:t>
            </a:r>
            <a:r>
              <a:rPr lang="en-US" i="1" smtClean="0"/>
              <a:t>Independent Living &amp; Permanent Housing</a:t>
            </a:r>
          </a:p>
          <a:p>
            <a:pPr eaLnBrk="1" hangingPunct="1"/>
            <a:r>
              <a:rPr lang="en-US" smtClean="0"/>
              <a:t> - Fair market rental</a:t>
            </a:r>
          </a:p>
          <a:p>
            <a:pPr eaLnBrk="1" hangingPunct="1"/>
            <a:r>
              <a:rPr lang="en-US" smtClean="0"/>
              <a:t> - Home buying</a:t>
            </a:r>
          </a:p>
          <a:p>
            <a:pPr eaLnBrk="1" hangingPunct="1"/>
            <a:r>
              <a:rPr lang="en-US" smtClean="0"/>
              <a:t> - Support Services not provided</a:t>
            </a:r>
          </a:p>
          <a:p>
            <a:pPr eaLnBrk="1" hangingPunct="1"/>
            <a:r>
              <a:rPr lang="en-US" smtClean="0"/>
              <a:t> - Who is most likely to live in this?</a:t>
            </a:r>
          </a:p>
          <a:p>
            <a:pPr eaLnBrk="1" hangingPunct="1"/>
            <a:r>
              <a:rPr lang="en-US" smtClean="0"/>
              <a:t> - What are the barriers to these?</a:t>
            </a:r>
          </a:p>
          <a:p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11D8B1A0-D9FB-47CA-B3AD-7D8310D87CB5}" type="slidenum">
              <a:rPr lang="en-US" smtClean="0">
                <a:cs typeface="Arial" charset="0"/>
              </a:rPr>
              <a:pPr defTabSz="931863"/>
              <a:t>16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199D27E0-901A-4C38-A70B-6CABA75D6A2B}" type="slidenum">
              <a:rPr lang="en-US" smtClean="0">
                <a:cs typeface="Arial" charset="0"/>
              </a:rPr>
              <a:pPr defTabSz="931863"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9075" indent="-219075" eaLnBrk="1" hangingPunct="1"/>
            <a:r>
              <a:rPr lang="en-US" smtClean="0"/>
              <a:t>Should be noted that continuum looks different by population, </a:t>
            </a:r>
          </a:p>
          <a:p>
            <a:pPr marL="219075" indent="-219075" eaLnBrk="1" hangingPunct="1"/>
            <a:r>
              <a:rPr lang="en-US" smtClean="0"/>
              <a:t>Different models, different services for unaccompanied youth than for single adults. </a:t>
            </a:r>
          </a:p>
          <a:p>
            <a:pPr marL="219075" indent="-219075" eaLnBrk="1" hangingPunct="1"/>
            <a:r>
              <a:rPr lang="en-US" smtClean="0"/>
              <a:t>What might work well for one population not necessarily the best for another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4DBE333-AC32-4BEC-B96F-44AB0D700C8B}" type="slidenum">
              <a:rPr lang="en-US" smtClean="0">
                <a:cs typeface="Arial" charset="0"/>
              </a:rPr>
              <a:pPr defTabSz="931863"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0348" indent="-220348" eaLnBrk="1" hangingPunct="1">
              <a:defRPr/>
            </a:pPr>
            <a:endParaRPr lang="en-US" dirty="0" smtClean="0"/>
          </a:p>
          <a:p>
            <a:pPr marL="220348" indent="-220348" eaLnBrk="1" hangingPunct="1">
              <a:defRPr/>
            </a:pPr>
            <a:r>
              <a:rPr lang="en-US" u="sng" dirty="0" smtClean="0"/>
              <a:t>Other Continuums</a:t>
            </a:r>
            <a:r>
              <a:rPr lang="en-US" dirty="0" smtClean="0"/>
              <a:t>:</a:t>
            </a:r>
          </a:p>
          <a:p>
            <a:pPr marL="220348" indent="-220348" eaLnBrk="1" hangingPunct="1">
              <a:buFontTx/>
              <a:buChar char="-"/>
              <a:defRPr/>
            </a:pPr>
            <a:r>
              <a:rPr lang="en-US" dirty="0" smtClean="0"/>
              <a:t>Sober --- Wet</a:t>
            </a:r>
          </a:p>
          <a:p>
            <a:pPr marL="220348" indent="-220348" eaLnBrk="1" hangingPunct="1">
              <a:buFontTx/>
              <a:buChar char="-"/>
              <a:defRPr/>
            </a:pPr>
            <a:r>
              <a:rPr lang="en-US" dirty="0" smtClean="0"/>
              <a:t>Site-based—Scattered</a:t>
            </a:r>
          </a:p>
          <a:p>
            <a:pPr marL="220348" indent="-220348" eaLnBrk="1" hangingPunct="1">
              <a:buFontTx/>
              <a:buChar char="-"/>
              <a:defRPr/>
            </a:pPr>
            <a:r>
              <a:rPr lang="en-US" dirty="0" smtClean="0"/>
              <a:t>Secular --- Faith Based</a:t>
            </a:r>
          </a:p>
          <a:p>
            <a:pPr marL="220348" indent="-220348" eaLnBrk="1" hangingPunct="1">
              <a:buFontTx/>
              <a:buChar char="-"/>
              <a:defRPr/>
            </a:pPr>
            <a:r>
              <a:rPr lang="en-US" dirty="0" smtClean="0"/>
              <a:t>Housing First/harm reduction ---- Strenuous Access Requirements</a:t>
            </a:r>
          </a:p>
          <a:p>
            <a:pPr marL="220348" indent="-220348" eaLnBrk="1" hangingPunct="1">
              <a:buFontTx/>
              <a:buChar char="-"/>
              <a:defRPr/>
            </a:pPr>
            <a:r>
              <a:rPr lang="en-US" dirty="0" smtClean="0"/>
              <a:t>Permanent----Transitional</a:t>
            </a:r>
          </a:p>
          <a:p>
            <a:pPr marL="220348" indent="-220348" eaLnBrk="1" hangingPunct="1">
              <a:buFontTx/>
              <a:buChar char="-"/>
              <a:defRPr/>
            </a:pPr>
            <a:r>
              <a:rPr lang="en-US" dirty="0" smtClean="0"/>
              <a:t>Supportive Services ----- Independent Living</a:t>
            </a:r>
          </a:p>
          <a:p>
            <a:pPr marL="220348" indent="-220348" eaLnBrk="1" hangingPunct="1">
              <a:buFontTx/>
              <a:buChar char="-"/>
              <a:defRPr/>
            </a:pPr>
            <a:r>
              <a:rPr lang="en-US" dirty="0" smtClean="0"/>
              <a:t>Target Population ---- Open Admission</a:t>
            </a:r>
          </a:p>
          <a:p>
            <a:pPr marL="220348" indent="-220348" eaLnBrk="1" hangingPunct="1">
              <a:buFontTx/>
              <a:buChar char="-"/>
              <a:defRPr/>
            </a:pPr>
            <a:endParaRPr lang="en-US" dirty="0" smtClean="0"/>
          </a:p>
          <a:p>
            <a:pPr marL="293797" indent="-293797" eaLnBrk="1" hangingPunct="1">
              <a:lnSpc>
                <a:spcPct val="80000"/>
              </a:lnSpc>
              <a:defRPr/>
            </a:pPr>
            <a:endParaRPr lang="en-US" dirty="0" smtClean="0"/>
          </a:p>
          <a:p>
            <a:pPr marL="220348" indent="-220348" eaLnBrk="1" hangingPunct="1">
              <a:defRPr/>
            </a:pPr>
            <a:endParaRPr lang="en-US" u="sng" dirty="0" smtClean="0"/>
          </a:p>
          <a:p>
            <a:pPr marL="220348" indent="-220348" eaLnBrk="1" hangingPunct="1">
              <a:defRPr/>
            </a:pPr>
            <a:endParaRPr lang="en-US" u="sng" dirty="0" smtClean="0"/>
          </a:p>
          <a:p>
            <a:pPr marL="220348" indent="-220348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CoC—comprehensive elements to end homelessness</a:t>
            </a:r>
          </a:p>
          <a:p>
            <a:r>
              <a:rPr lang="en-US" smtClean="0"/>
              <a:t>Gaps—coordination, adequate funding, common goals</a:t>
            </a:r>
          </a:p>
          <a:p>
            <a:r>
              <a:rPr lang="en-US" smtClean="0"/>
              <a:t>That’s where plans come in.</a:t>
            </a:r>
          </a:p>
          <a:p>
            <a:r>
              <a:rPr lang="en-US" smtClean="0"/>
              <a:t>Over last 5 years, Fundamental shifts:</a:t>
            </a:r>
          </a:p>
          <a:p>
            <a:pPr>
              <a:buFontTx/>
              <a:buChar char="•"/>
            </a:pPr>
            <a:r>
              <a:rPr lang="en-US" smtClean="0"/>
              <a:t>  From  managing homelessness to Ending Homelessness</a:t>
            </a:r>
          </a:p>
          <a:p>
            <a:pPr>
              <a:buFontTx/>
              <a:buChar char="•"/>
            </a:pPr>
            <a:r>
              <a:rPr lang="en-US" smtClean="0"/>
              <a:t>  Bigger than a housing issue—need to involve mainstream and community partners</a:t>
            </a:r>
          </a:p>
          <a:p>
            <a:pPr>
              <a:buFontTx/>
              <a:buChar char="•"/>
            </a:pPr>
            <a:r>
              <a:rPr lang="en-US" smtClean="0"/>
              <a:t>Created under the belief that:</a:t>
            </a:r>
          </a:p>
          <a:p>
            <a:pPr lvl="1">
              <a:buFontTx/>
              <a:buChar char="•"/>
            </a:pPr>
            <a:r>
              <a:rPr lang="en-US" smtClean="0"/>
              <a:t>we as a community </a:t>
            </a:r>
            <a:r>
              <a:rPr lang="en-US" b="1" u="sng" smtClean="0"/>
              <a:t>can do better</a:t>
            </a:r>
            <a:r>
              <a:rPr lang="en-US" smtClean="0"/>
              <a:t>, </a:t>
            </a:r>
          </a:p>
          <a:p>
            <a:pPr lvl="1">
              <a:buFontTx/>
              <a:buChar char="•"/>
            </a:pPr>
            <a:r>
              <a:rPr lang="en-US" b="1" u="sng" smtClean="0"/>
              <a:t>Possible (we know what works)</a:t>
            </a:r>
            <a:endParaRPr lang="en-US" smtClean="0"/>
          </a:p>
          <a:p>
            <a:pPr lvl="1">
              <a:buFontTx/>
              <a:buChar char="•"/>
            </a:pPr>
            <a:r>
              <a:rPr lang="en-US" smtClean="0"/>
              <a:t>ending  homelessness as we know it </a:t>
            </a:r>
            <a:r>
              <a:rPr lang="en-US" b="1" u="sng" smtClean="0"/>
              <a:t>not only the right thing</a:t>
            </a:r>
            <a:r>
              <a:rPr lang="en-US" smtClean="0"/>
              <a:t>, but </a:t>
            </a:r>
            <a:r>
              <a:rPr lang="en-US" b="1" u="sng" smtClean="0"/>
              <a:t>smart</a:t>
            </a:r>
            <a:r>
              <a:rPr lang="en-US" smtClean="0"/>
              <a:t> thing (smarter use of limited resources), </a:t>
            </a:r>
          </a:p>
          <a:p>
            <a:pPr>
              <a:buFontTx/>
              <a:buChar char="•"/>
            </a:pPr>
            <a:r>
              <a:rPr lang="en-US" smtClean="0"/>
              <a:t>These plans help communities:</a:t>
            </a:r>
          </a:p>
          <a:p>
            <a:pPr lvl="1">
              <a:buFontTx/>
              <a:buChar char="•"/>
            </a:pPr>
            <a:r>
              <a:rPr lang="en-US" b="1" u="sng" smtClean="0"/>
              <a:t>assess current and emerging trends</a:t>
            </a:r>
            <a:r>
              <a:rPr lang="en-US" smtClean="0"/>
              <a:t>, </a:t>
            </a:r>
          </a:p>
          <a:p>
            <a:pPr lvl="1">
              <a:buFontTx/>
              <a:buChar char="•"/>
            </a:pPr>
            <a:r>
              <a:rPr lang="en-US" b="1" u="sng" smtClean="0"/>
              <a:t>evaluate and improve their systems</a:t>
            </a:r>
            <a:r>
              <a:rPr lang="en-US" smtClean="0"/>
              <a:t>, and </a:t>
            </a:r>
          </a:p>
          <a:p>
            <a:pPr lvl="1">
              <a:buFontTx/>
              <a:buChar char="•"/>
            </a:pPr>
            <a:r>
              <a:rPr lang="en-US" b="1" u="sng" smtClean="0"/>
              <a:t>identify and retain increased funding support for homeless prevention and housing efforts</a:t>
            </a:r>
            <a:r>
              <a:rPr lang="en-US" smtClean="0"/>
              <a:t>.</a:t>
            </a:r>
          </a:p>
          <a:p>
            <a:pPr>
              <a:buFontTx/>
              <a:buChar char="•"/>
            </a:pPr>
            <a:r>
              <a:rPr lang="en-US" smtClean="0"/>
              <a:t>Currrently over 250 plans across country</a:t>
            </a:r>
          </a:p>
          <a:p>
            <a:pPr>
              <a:buFontTx/>
              <a:buChar char="•"/>
            </a:pPr>
            <a:r>
              <a:rPr lang="en-US" smtClean="0"/>
              <a:t>FED created Plan in 2010</a:t>
            </a:r>
          </a:p>
          <a:p>
            <a:pPr>
              <a:buFontTx/>
              <a:buChar char="•"/>
            </a:pPr>
            <a:r>
              <a:rPr lang="en-US" smtClean="0"/>
              <a:t>State created Roadmap, to be released at Homes For All Conference in Nov</a:t>
            </a:r>
          </a:p>
          <a:p>
            <a:pPr>
              <a:buFontTx/>
              <a:buChar char="•"/>
            </a:pPr>
            <a:r>
              <a:rPr lang="en-US" smtClean="0"/>
              <a:t>Dakota and Washington Counties recently completed plans.  Now all counties in MN covered by plans.</a:t>
            </a:r>
          </a:p>
          <a:p>
            <a:pPr>
              <a:buFontTx/>
              <a:buChar char="•"/>
            </a:pPr>
            <a:r>
              <a:rPr lang="en-US" smtClean="0"/>
              <a:t>Many tribal communities are also in the process of creating or implementing plans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CCB1F07B-B715-4B99-BEBD-73466758FBAD}" type="slidenum">
              <a:rPr lang="en-US" smtClean="0">
                <a:cs typeface="Arial" charset="0"/>
              </a:rPr>
              <a:pPr defTabSz="931863"/>
              <a:t>19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65456A1A-10AB-4768-99F2-98E0110800F2}" type="slidenum">
              <a:rPr lang="en-US" smtClean="0">
                <a:cs typeface="Arial" charset="0"/>
              </a:rPr>
              <a:pPr defTabSz="931863"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  A little illustration to introduce why we are talking about the continuum of care and what we want to accomplish.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  We are currently at Central Lutheran.   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  Nearby are four drop-in centers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Three limit their services to single adults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One program serves only youth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Two are faith-based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Two require an intake process and have a front desk service one has to go through for access</a:t>
            </a:r>
          </a:p>
          <a:p>
            <a:pPr lvl="1"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 In addition, there are also over 5 locations nearby that provide shelter to people who are homeless.  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Two serve homeless families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three serve only single adults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Two are faith-based organizations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In three locations, folks can stay during the day, while the other two only provide shelter at night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Two have strict rules about behavior and drug/alcohol use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Two have lenient rules about drug/alcohol use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One is a wet facility and does not restrict use at all depending on drug/alcohol use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Three shelters do not have limits on the amount of time a person can stay, while the others are limited to 30-60 days</a:t>
            </a:r>
          </a:p>
          <a:p>
            <a:pPr lvl="1" eaLnBrk="1" hangingPunct="1"/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  We also have many programs nearby that house folks who have experienced homeless (7 listed)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5 are for single adults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2 are for families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2 are time limited, meaning folks cannot stay beyond 24 months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4 provide support services to help folks maintain their housing, the others do not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Some agencies are targeted only to people who are disabled or chemically dependent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Some require 30 days of sobriety before entering the program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Some are available only for folks who meet the “long-term homeless” criteria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  Some require residents to be enrolled in school or have a job</a:t>
            </a:r>
          </a:p>
          <a:p>
            <a:pPr lvl="1" eaLnBrk="1" hangingPunct="1"/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So, can see lot of programs, a lot of people working to end homelessness</a:t>
            </a:r>
          </a:p>
          <a:p>
            <a:pPr eaLnBrk="1" hangingPunct="1"/>
            <a:r>
              <a:rPr lang="en-US" smtClean="0"/>
              <a:t>Leads to valid questions:</a:t>
            </a:r>
          </a:p>
          <a:p>
            <a:pPr eaLnBrk="1" hangingPunct="1"/>
            <a:r>
              <a:rPr lang="en-US" smtClean="0"/>
              <a:t>Why so many different programs?</a:t>
            </a:r>
          </a:p>
          <a:p>
            <a:pPr eaLnBrk="1" hangingPunct="1"/>
            <a:r>
              <a:rPr lang="en-US" smtClean="0"/>
              <a:t>Why different models?</a:t>
            </a:r>
          </a:p>
          <a:p>
            <a:pPr eaLnBrk="1" hangingPunct="1"/>
            <a:r>
              <a:rPr lang="en-US" smtClean="0"/>
              <a:t>Why the different rules?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120CB7A-1109-41BC-B641-34F0A4E2B379}" type="slidenum">
              <a:rPr lang="en-US" smtClean="0">
                <a:cs typeface="Arial" charset="0"/>
              </a:rPr>
              <a:pPr defTabSz="931863"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9075" indent="-219075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37C21A5-6BBD-425F-BA5A-A37D3D7E3B1C}" type="slidenum">
              <a:rPr lang="en-US" smtClean="0">
                <a:cs typeface="Arial" charset="0"/>
              </a:rPr>
              <a:pPr defTabSz="931863"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This is a bit of a detour, but want folks to be aware of changes coming that will affect the way we work as a community/continuum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Fed Plan and HEARTH Act are guiding direction of Federally funding programs (shelter, outreach, supportive housing, RRH, prevention).  </a:t>
            </a:r>
          </a:p>
          <a:p>
            <a:endParaRPr lang="en-US" smtClean="0"/>
          </a:p>
          <a:p>
            <a:r>
              <a:rPr lang="en-US" smtClean="0"/>
              <a:t>Important that local efforts mirror Fed Plan, and pay attention to Fed Changes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7AAB902-C38A-4D6C-A74C-FD3ABF445B1D}" type="slidenum">
              <a:rPr lang="en-US" smtClean="0">
                <a:cs typeface="Arial" charset="0"/>
              </a:rPr>
              <a:pPr defTabSz="931863"/>
              <a:t>22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Definition (handout)</a:t>
            </a:r>
          </a:p>
          <a:p>
            <a:r>
              <a:rPr lang="en-US" smtClean="0"/>
              <a:t>Interim regs out for ESG, awaiting CoC</a:t>
            </a:r>
          </a:p>
          <a:p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003B03F9-CED8-40C9-ABF5-2903B69FE37E}" type="slidenum">
              <a:rPr lang="en-US" smtClean="0">
                <a:cs typeface="Arial" charset="0"/>
              </a:rPr>
              <a:pPr defTabSz="931863"/>
              <a:t>23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Key ways we need to be able to measure our work.  Frankly these make a lot of sense, not entirely certain HOW we will use data to measure.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27FDD02-C176-42D2-B466-960B389A2463}" type="slidenum">
              <a:rPr lang="en-US" smtClean="0">
                <a:cs typeface="Arial" charset="0"/>
              </a:rPr>
              <a:pPr defTabSz="931863"/>
              <a:t>24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C62D3B3-14C3-42ED-ACDC-FCB05A4C3139}" type="slidenum">
              <a:rPr lang="en-US" smtClean="0">
                <a:cs typeface="Arial" charset="0"/>
              </a:rPr>
              <a:pPr defTabSz="931863"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Why do we need to work beyond direct service?</a:t>
            </a:r>
          </a:p>
          <a:p>
            <a:pPr eaLnBrk="1" hangingPunct="1">
              <a:buFont typeface="Wingdings" pitchFamily="2" charset="2"/>
              <a:buNone/>
            </a:pPr>
            <a:endParaRPr lang="en-US" sz="8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What are some challenges and opportunities in doing so?</a:t>
            </a:r>
          </a:p>
          <a:p>
            <a:pPr eaLnBrk="1" hangingPunct="1"/>
            <a:endParaRPr lang="en-US" sz="10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What can direct service providers offer that administrators and policy makers cannot?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AA97B87-A098-4606-A351-7A0A733D6A71}" type="slidenum">
              <a:rPr lang="en-US" smtClean="0">
                <a:cs typeface="Arial" charset="0"/>
              </a:rPr>
              <a:pPr defTabSz="931863"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Fact is, our approach to ending homelessness is complex	Because we as people are complex.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need the diversity.  We need a wide ragne of responses, services, models to meet the diverse needs of the people who experience homelessness.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Certain rules or flexibility work for one, not another.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While this diversity is complex and sometimes confusing, it is a system—we call CoC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You’ll hear this term, in other fields, by HUD, etc.  For our purposes it means: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Diversity of Housing &amp; Services used to meet the specific needs of people who are homeless as they move to stable housing and maximum self-sufficiency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Repeat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0177843-8858-4966-9E34-651BDFF4FBDC}" type="slidenum">
              <a:rPr lang="en-US" smtClean="0">
                <a:cs typeface="Arial" charset="0"/>
              </a:rPr>
              <a:pPr defTabSz="931863"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93688" indent="-293688" eaLnBrk="1" hangingPunct="1">
              <a:lnSpc>
                <a:spcPct val="80000"/>
              </a:lnSpc>
            </a:pPr>
            <a:r>
              <a:rPr lang="en-US" sz="1000" smtClean="0"/>
              <a:t>Purpose of the rest of this session is to understand a bit more about the Continuum of Care, what it looks like, BUT MORE IMPROTANTLY</a:t>
            </a:r>
          </a:p>
          <a:p>
            <a:pPr marL="293688" indent="-293688" eaLnBrk="1" hangingPunct="1">
              <a:lnSpc>
                <a:spcPct val="80000"/>
              </a:lnSpc>
            </a:pPr>
            <a:endParaRPr lang="en-US" sz="1000" smtClean="0"/>
          </a:p>
          <a:p>
            <a:pPr marL="293688" indent="-293688" eaLnBrk="1" hangingPunct="1">
              <a:lnSpc>
                <a:spcPct val="80000"/>
              </a:lnSpc>
              <a:buFontTx/>
              <a:buChar char="•"/>
            </a:pPr>
            <a:r>
              <a:rPr lang="en-US" sz="1000" smtClean="0"/>
              <a:t>How the work you provide fits into the bigger picture AND</a:t>
            </a:r>
          </a:p>
          <a:p>
            <a:pPr marL="293688" indent="-293688" eaLnBrk="1" hangingPunct="1">
              <a:lnSpc>
                <a:spcPct val="80000"/>
              </a:lnSpc>
              <a:buFontTx/>
              <a:buChar char="•"/>
            </a:pPr>
            <a:r>
              <a:rPr lang="en-US" sz="1000" smtClean="0"/>
              <a:t>To understand and embrace our need to work together as partners</a:t>
            </a:r>
          </a:p>
          <a:p>
            <a:pPr marL="293688" indent="-293688" eaLnBrk="1" hangingPunct="1">
              <a:lnSpc>
                <a:spcPct val="80000"/>
              </a:lnSpc>
            </a:pPr>
            <a:endParaRPr lang="en-US" sz="1000" smtClean="0"/>
          </a:p>
          <a:p>
            <a:pPr marL="293688" indent="-293688" eaLnBrk="1" hangingPunct="1">
              <a:lnSpc>
                <a:spcPct val="80000"/>
              </a:lnSpc>
            </a:pPr>
            <a:r>
              <a:rPr lang="en-US" sz="1000" smtClean="0"/>
              <a:t>Big point we want to make in this session.  WE ARE ALL ON THE SAME TEAM.  Represent different models, different parts of the continuum, but all needed to work towards a community w/o homelessness.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CD53F00-2BFE-485A-93F1-0B57CEF7111B}" type="slidenum">
              <a:rPr lang="en-US" smtClean="0">
                <a:cs typeface="Arial" charset="0"/>
              </a:rPr>
              <a:pPr defTabSz="931863"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93688" indent="-293688" eaLnBrk="1" hangingPunct="1">
              <a:lnSpc>
                <a:spcPct val="80000"/>
              </a:lnSpc>
            </a:pPr>
            <a:r>
              <a:rPr lang="en-US" sz="1000" smtClean="0"/>
              <a:t>Who learned something new about your own organization?</a:t>
            </a:r>
          </a:p>
          <a:p>
            <a:pPr marL="293688" indent="-293688" eaLnBrk="1" hangingPunct="1">
              <a:lnSpc>
                <a:spcPct val="80000"/>
              </a:lnSpc>
            </a:pPr>
            <a:r>
              <a:rPr lang="en-US" sz="1000" smtClean="0"/>
              <a:t>Who has remaining questions?  Why we/other organization does things the way they do?</a:t>
            </a:r>
          </a:p>
          <a:p>
            <a:pPr marL="293688" indent="-293688" eaLnBrk="1" hangingPunct="1">
              <a:lnSpc>
                <a:spcPct val="80000"/>
              </a:lnSpc>
            </a:pPr>
            <a:r>
              <a:rPr lang="en-US" sz="1000" smtClean="0"/>
              <a:t>Anyone able to identify how your work can connect to the work of your discussion partner?</a:t>
            </a:r>
          </a:p>
          <a:p>
            <a:pPr marL="293688" indent="-293688" eaLnBrk="1" hangingPunct="1">
              <a:lnSpc>
                <a:spcPct val="8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9CFB5B15-F196-4189-8831-892513F1EDBB}" type="slidenum">
              <a:rPr lang="en-US" smtClean="0">
                <a:cs typeface="Arial" charset="0"/>
              </a:rPr>
              <a:pPr defTabSz="931863"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9075" indent="-219075" eaLnBrk="1" hangingPunct="1"/>
            <a:r>
              <a:rPr lang="en-US" smtClean="0"/>
              <a:t>No hard and fast description of CoC</a:t>
            </a:r>
          </a:p>
          <a:p>
            <a:pPr marL="219075" indent="-219075" eaLnBrk="1" hangingPunct="1"/>
            <a:r>
              <a:rPr lang="en-US" smtClean="0"/>
              <a:t>Has evolved and changed as our coordination and models have improved</a:t>
            </a:r>
          </a:p>
          <a:p>
            <a:pPr marL="219075" indent="-219075" eaLnBrk="1" hangingPunct="1"/>
            <a:endParaRPr lang="en-US" smtClean="0"/>
          </a:p>
          <a:p>
            <a:pPr marL="219075" indent="-219075" eaLnBrk="1" hangingPunct="1"/>
            <a:r>
              <a:rPr lang="en-US" smtClean="0"/>
              <a:t>5 elements to the CoC (going to hit on them very briefly right now, more detail of each element in a moment)</a:t>
            </a:r>
          </a:p>
          <a:p>
            <a:pPr marL="219075" indent="-219075" eaLnBrk="1" hangingPunct="1"/>
            <a:endParaRPr lang="en-US" smtClean="0"/>
          </a:p>
          <a:p>
            <a:pPr marL="219075" indent="-219075" eaLnBrk="1" hangingPunct="1">
              <a:buFontTx/>
              <a:buChar char="•"/>
            </a:pPr>
            <a:r>
              <a:rPr lang="en-US" smtClean="0"/>
              <a:t>Outreach, intake, assessment-----Where do folks get connected to resources?  In a functional CoC, this is where shelter belongs.  Shelter should not be a landing place, </a:t>
            </a:r>
          </a:p>
          <a:p>
            <a:pPr marL="219075" indent="-219075" eaLnBrk="1" hangingPunct="1">
              <a:buFontTx/>
              <a:buChar char="•"/>
            </a:pPr>
            <a:r>
              <a:rPr lang="en-US" smtClean="0"/>
              <a:t>Homeless Prevention.  Keeping people from becoming homeless</a:t>
            </a:r>
          </a:p>
          <a:p>
            <a:pPr marL="219075" indent="-219075" eaLnBrk="1" hangingPunct="1">
              <a:buFontTx/>
              <a:buChar char="•"/>
            </a:pPr>
            <a:r>
              <a:rPr lang="en-US" smtClean="0"/>
              <a:t>Rapid Re-Housing.  Rapid Exit in Hennepin.  Taken HUD a while, but now seeing RRH as vital part of CoC</a:t>
            </a:r>
          </a:p>
          <a:p>
            <a:pPr marL="219075" indent="-219075" eaLnBrk="1" hangingPunct="1">
              <a:buFontTx/>
              <a:buChar char="•"/>
            </a:pPr>
            <a:r>
              <a:rPr lang="en-US" smtClean="0"/>
              <a:t>Supportive Housing (both permanent &amp; transitional)</a:t>
            </a:r>
          </a:p>
          <a:p>
            <a:pPr marL="219075" indent="-219075" eaLnBrk="1" hangingPunct="1">
              <a:buFontTx/>
              <a:buChar char="•"/>
            </a:pPr>
            <a:r>
              <a:rPr lang="en-US" smtClean="0"/>
              <a:t>Affordable Housing</a:t>
            </a:r>
          </a:p>
          <a:p>
            <a:pPr marL="219075" indent="-219075" eaLnBrk="1" hangingPunct="1"/>
            <a:endParaRPr lang="en-US" smtClean="0"/>
          </a:p>
          <a:p>
            <a:pPr marL="219075" indent="-219075" eaLnBrk="1" hangingPunct="1"/>
            <a:endParaRPr lang="en-US" smtClean="0"/>
          </a:p>
          <a:p>
            <a:pPr marL="219075" indent="-219075" eaLnBrk="1" hangingPunct="1"/>
            <a:endParaRPr lang="en-US" u="sng" smtClean="0"/>
          </a:p>
          <a:p>
            <a:pPr marL="219075" indent="-219075" eaLnBrk="1" hangingPunct="1"/>
            <a:endParaRPr lang="en-US" u="sng" smtClean="0"/>
          </a:p>
          <a:p>
            <a:pPr marL="219075" indent="-219075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/>
              <a:t>A little more about each of the elements of the CoC. </a:t>
            </a:r>
          </a:p>
          <a:p>
            <a:pPr eaLnBrk="1" hangingPunct="1">
              <a:buFontTx/>
              <a:buChar char="-"/>
            </a:pPr>
            <a:r>
              <a:rPr lang="en-US" smtClean="0"/>
              <a:t>For each we are trying to answer, who does it target and what does it look like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CE678A4E-0B60-4289-B4ED-2092B7271C1A}" type="slidenum">
              <a:rPr lang="en-US" smtClean="0">
                <a:cs typeface="Arial" charset="0"/>
              </a:rPr>
              <a:pPr defTabSz="931863"/>
              <a:t>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By outreach, referring to more than just Street outreach</a:t>
            </a:r>
            <a:endParaRPr lang="en-US" smtClean="0"/>
          </a:p>
          <a:p>
            <a:r>
              <a:rPr lang="en-US" smtClean="0"/>
              <a:t>How do people who become or are at-risk of homelessness </a:t>
            </a:r>
            <a:r>
              <a:rPr lang="en-US" b="1" u="sng" smtClean="0"/>
              <a:t>connect</a:t>
            </a:r>
            <a:r>
              <a:rPr lang="en-US" smtClean="0"/>
              <a:t> to resources they need?  Where are the points of connection?  How do folks enter into the continuum?</a:t>
            </a:r>
          </a:p>
          <a:p>
            <a:r>
              <a:rPr lang="en-US" smtClean="0"/>
              <a:t>These entry points OUTREACH</a:t>
            </a:r>
          </a:p>
          <a:p>
            <a:pPr eaLnBrk="1" hangingPunct="1">
              <a:buFontTx/>
              <a:buChar char="-"/>
            </a:pPr>
            <a:r>
              <a:rPr lang="en-US" i="1" smtClean="0"/>
              <a:t>Street outreach</a:t>
            </a:r>
            <a:endParaRPr lang="en-US" smtClean="0"/>
          </a:p>
          <a:p>
            <a:pPr lvl="1" eaLnBrk="1" hangingPunct="1">
              <a:buFontTx/>
              <a:buChar char="-"/>
            </a:pPr>
            <a:r>
              <a:rPr lang="en-US" smtClean="0"/>
              <a:t>Community centers/ parks/ malls/ streets/ etc</a:t>
            </a:r>
          </a:p>
          <a:p>
            <a:pPr eaLnBrk="1" hangingPunct="1">
              <a:buFontTx/>
              <a:buChar char="-"/>
            </a:pPr>
            <a:r>
              <a:rPr lang="en-US" i="1" smtClean="0"/>
              <a:t>What do they provide</a:t>
            </a:r>
            <a:r>
              <a:rPr lang="en-US" smtClean="0"/>
              <a:t>?</a:t>
            </a:r>
          </a:p>
          <a:p>
            <a:pPr lvl="1" eaLnBrk="1" hangingPunct="1">
              <a:buFontTx/>
              <a:buChar char="-"/>
            </a:pPr>
            <a:r>
              <a:rPr lang="en-US" smtClean="0"/>
              <a:t>Tokens, water, socks, food, condoms, basic healthcare, referrals, immediate needs</a:t>
            </a:r>
          </a:p>
          <a:p>
            <a:pPr eaLnBrk="1" hangingPunct="1">
              <a:buFontTx/>
              <a:buChar char="-"/>
            </a:pPr>
            <a:r>
              <a:rPr lang="en-US" i="1" smtClean="0"/>
              <a:t>Partnerships with Police</a:t>
            </a:r>
            <a:endParaRPr lang="en-US" smtClean="0"/>
          </a:p>
          <a:p>
            <a:pPr lvl="1" eaLnBrk="1" hangingPunct="1">
              <a:buFontTx/>
              <a:buChar char="-"/>
            </a:pPr>
            <a:r>
              <a:rPr lang="en-US" smtClean="0"/>
              <a:t>Social service response vs. criminal justice response</a:t>
            </a:r>
            <a:endParaRPr lang="en-US" u="sng" smtClean="0"/>
          </a:p>
          <a:p>
            <a:pPr eaLnBrk="1" hangingPunct="1"/>
            <a:r>
              <a:rPr lang="en-US" u="sng" smtClean="0"/>
              <a:t>Shelter</a:t>
            </a:r>
            <a:r>
              <a:rPr lang="en-US" smtClean="0"/>
              <a:t> – 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Has historically served as a longer-term solution families.  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In the ideal model/continuum, shelter is a temporary landing place for folks in housing crisis </a:t>
            </a:r>
          </a:p>
          <a:p>
            <a:pPr eaLnBrk="1" hangingPunct="1">
              <a:buFontTx/>
              <a:buChar char="-"/>
            </a:pPr>
            <a:r>
              <a:rPr lang="en-US" smtClean="0"/>
              <a:t>Temporary solution, often on a nightly or short term basis</a:t>
            </a:r>
          </a:p>
          <a:p>
            <a:pPr eaLnBrk="1" hangingPunct="1">
              <a:buFontTx/>
              <a:buChar char="-"/>
            </a:pPr>
            <a:r>
              <a:rPr lang="en-US" smtClean="0"/>
              <a:t>Although meant to be less than a month, length of stay has been increasing</a:t>
            </a:r>
          </a:p>
          <a:p>
            <a:pPr eaLnBrk="1" hangingPunct="1">
              <a:buFontTx/>
              <a:buChar char="-"/>
            </a:pPr>
            <a:r>
              <a:rPr lang="en-US" smtClean="0"/>
              <a:t>Offer some services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Hearth Act/HUD will be judging communities on ability to avg. less than 28 days in shelter</a:t>
            </a:r>
          </a:p>
          <a:p>
            <a:pPr eaLnBrk="1" hangingPunct="1">
              <a:buFontTx/>
              <a:buChar char="-"/>
            </a:pPr>
            <a:r>
              <a:rPr lang="en-US" smtClean="0"/>
              <a:t>MOST HOUSEHOLDS STABLIZE ON THEIR OWN </a:t>
            </a:r>
          </a:p>
          <a:p>
            <a:pPr eaLnBrk="1" hangingPunct="1">
              <a:buFontTx/>
              <a:buChar char="-"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31314305-A22F-4E8D-95C8-E10581726310}" type="slidenum">
              <a:rPr lang="en-US" smtClean="0">
                <a:cs typeface="Arial" charset="0"/>
              </a:rPr>
              <a:pPr defTabSz="931863"/>
              <a:t>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Low-Income</a:t>
            </a:r>
          </a:p>
          <a:p>
            <a:pPr>
              <a:buFontTx/>
              <a:buChar char="•"/>
            </a:pPr>
            <a:r>
              <a:rPr lang="en-US" smtClean="0"/>
              <a:t>Limited to moderate barriers</a:t>
            </a:r>
          </a:p>
          <a:p>
            <a:pPr lvl="1">
              <a:buFontTx/>
              <a:buChar char="•"/>
            </a:pPr>
            <a:r>
              <a:rPr lang="en-US" smtClean="0"/>
              <a:t>Not hard fast rule, but in general </a:t>
            </a:r>
          </a:p>
          <a:p>
            <a:pPr>
              <a:buFontTx/>
              <a:buChar char="•"/>
            </a:pPr>
            <a:r>
              <a:rPr lang="en-US" smtClean="0"/>
              <a:t>At-risk of losing housing</a:t>
            </a:r>
          </a:p>
          <a:p>
            <a:pPr lvl="1">
              <a:buFontTx/>
              <a:buChar char="•"/>
            </a:pPr>
            <a:r>
              <a:rPr lang="en-US" smtClean="0"/>
              <a:t>Make sure we are targeting resources to those most likely to need/benefit</a:t>
            </a:r>
          </a:p>
          <a:p>
            <a:pPr>
              <a:buFontTx/>
              <a:buChar char="•"/>
            </a:pPr>
            <a:r>
              <a:rPr lang="en-US" smtClean="0"/>
              <a:t>Crisis likely to be resolved within reasonable timeline</a:t>
            </a:r>
          </a:p>
          <a:p>
            <a:pPr lvl="1">
              <a:buFontTx/>
              <a:buChar char="•"/>
            </a:pPr>
            <a:r>
              <a:rPr lang="en-US" smtClean="0"/>
              <a:t>Most 3-12 mo</a:t>
            </a:r>
          </a:p>
          <a:p>
            <a:pPr>
              <a:buFontTx/>
              <a:buChar char="•"/>
            </a:pPr>
            <a:r>
              <a:rPr lang="en-US" smtClean="0"/>
              <a:t>Sometimes needing case management support, sometimes just needing cash assistance</a:t>
            </a:r>
          </a:p>
          <a:p>
            <a:pPr lvl="1">
              <a:buFontTx/>
              <a:buChar char="•"/>
            </a:pPr>
            <a:r>
              <a:rPr lang="en-US" smtClean="0"/>
              <a:t>Life skills, financial management</a:t>
            </a:r>
          </a:p>
          <a:p>
            <a:pPr>
              <a:buFontTx/>
              <a:buChar char="•"/>
            </a:pPr>
            <a:r>
              <a:rPr lang="en-US" smtClean="0"/>
              <a:t>Folks exiting public institutions (corrections, foster care, etc.)</a:t>
            </a:r>
          </a:p>
          <a:p>
            <a:endParaRPr lang="en-US" b="1" smtClean="0"/>
          </a:p>
          <a:p>
            <a:endParaRPr lang="en-US" b="1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0048A312-5488-48FA-A108-EDB2CD0568CF}" type="slidenum">
              <a:rPr lang="en-US" smtClean="0">
                <a:cs typeface="Arial" charset="0"/>
              </a:rPr>
              <a:pPr defTabSz="931863"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C329-15B7-4CDC-8D3D-917F98D4E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5509-CE51-4345-B0C5-37BDC3EDC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EF73-6897-4157-BD00-C36262126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31E3D-646C-4D64-B506-917EB3640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03CF-67E7-41E5-96DD-05DCCEA72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5A8D3-04B0-4135-986F-57E52695F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1A0DB-083F-48BF-B0D9-E9F36C3D3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4AD8-9113-45F9-926A-0DE30CFF4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4DD5-541B-43D7-9767-438DE3297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6930D-9743-4AA8-A5F7-145984B40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8546-27ED-4E5F-B71C-0ECB2A5C9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FDD5E40-F2F6-4CB9-BF63-D786DE0CA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0" r:id="rId4"/>
    <p:sldLayoutId id="2147483794" r:id="rId5"/>
    <p:sldLayoutId id="2147483789" r:id="rId6"/>
    <p:sldLayoutId id="2147483795" r:id="rId7"/>
    <p:sldLayoutId id="2147483796" r:id="rId8"/>
    <p:sldLayoutId id="2147483797" r:id="rId9"/>
    <p:sldLayoutId id="2147483788" r:id="rId10"/>
    <p:sldLayoutId id="21474837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5" Type="http://schemas.openxmlformats.org/officeDocument/2006/relationships/image" Target="../media/image8.wmf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839200" cy="2133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/>
              <a:t>Continuum of Care &amp;</a:t>
            </a:r>
            <a:br>
              <a:rPr lang="en-US" sz="6600" dirty="0" smtClean="0"/>
            </a:br>
            <a:r>
              <a:rPr lang="en-US" sz="6600" dirty="0" smtClean="0"/>
              <a:t>Community Response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95800"/>
            <a:ext cx="83820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Homeless 101:  Day 1, Session 2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Courtney Knoll &amp; Mike Manhard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Homelessness Prevention: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594360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What does it look like?</a:t>
            </a:r>
          </a:p>
          <a:p>
            <a:r>
              <a:rPr lang="en-US" smtClean="0"/>
              <a:t>Direct Assistance</a:t>
            </a:r>
          </a:p>
          <a:p>
            <a:r>
              <a:rPr lang="en-US" sz="2500" smtClean="0"/>
              <a:t>Limited Case Management/Services</a:t>
            </a:r>
          </a:p>
          <a:p>
            <a:r>
              <a:rPr lang="en-US" smtClean="0"/>
              <a:t>Eviction Mitigation</a:t>
            </a:r>
          </a:p>
          <a:p>
            <a:r>
              <a:rPr lang="en-US" smtClean="0"/>
              <a:t>Foreclosure Counseling/Mitigation</a:t>
            </a:r>
          </a:p>
          <a:p>
            <a:r>
              <a:rPr lang="en-US" smtClean="0"/>
              <a:t>Conflict Resolution (Youth/Family)</a:t>
            </a:r>
          </a:p>
          <a:p>
            <a:r>
              <a:rPr lang="en-US" smtClean="0"/>
              <a:t>Discharge Planning/Coordination</a:t>
            </a:r>
          </a:p>
          <a:p>
            <a:endParaRPr lang="en-US" smtClean="0"/>
          </a:p>
        </p:txBody>
      </p:sp>
      <p:grpSp>
        <p:nvGrpSpPr>
          <p:cNvPr id="33795" name="Group 6"/>
          <p:cNvGrpSpPr>
            <a:grpSpLocks/>
          </p:cNvGrpSpPr>
          <p:nvPr/>
        </p:nvGrpSpPr>
        <p:grpSpPr bwMode="auto">
          <a:xfrm>
            <a:off x="6130925" y="2084388"/>
            <a:ext cx="2555875" cy="2595562"/>
            <a:chOff x="3387242" y="2083785"/>
            <a:chExt cx="2556358" cy="2596267"/>
          </a:xfrm>
        </p:grpSpPr>
        <p:pic>
          <p:nvPicPr>
            <p:cNvPr id="33796" name="Content Placeholder 5" descr="momkid.WM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7242" y="2232940"/>
              <a:ext cx="1271982" cy="2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7" name="Picture 8" descr="MC900047811.WM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2083785"/>
              <a:ext cx="1524000" cy="258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Rapid Re-Housing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715000" cy="5334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Who is it For?</a:t>
            </a:r>
          </a:p>
          <a:p>
            <a:r>
              <a:rPr lang="en-US" smtClean="0"/>
              <a:t>People Who are Recently Homeless</a:t>
            </a:r>
          </a:p>
          <a:p>
            <a:r>
              <a:rPr lang="en-US" smtClean="0"/>
              <a:t>Doubled-up</a:t>
            </a:r>
          </a:p>
          <a:p>
            <a:r>
              <a:rPr lang="en-US" smtClean="0"/>
              <a:t>Likely to Become Stabilized with Short-term Assistance</a:t>
            </a:r>
          </a:p>
          <a:p>
            <a:r>
              <a:rPr lang="en-US" smtClean="0"/>
              <a:t>Employed or Some Source of Income</a:t>
            </a:r>
          </a:p>
          <a:p>
            <a:r>
              <a:rPr lang="en-US" smtClean="0"/>
              <a:t>Youth/Family Unification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pSp>
        <p:nvGrpSpPr>
          <p:cNvPr id="35843" name="Group 6"/>
          <p:cNvGrpSpPr>
            <a:grpSpLocks/>
          </p:cNvGrpSpPr>
          <p:nvPr/>
        </p:nvGrpSpPr>
        <p:grpSpPr bwMode="auto">
          <a:xfrm>
            <a:off x="6054725" y="2084388"/>
            <a:ext cx="2555875" cy="2595562"/>
            <a:chOff x="3387242" y="2083785"/>
            <a:chExt cx="2556358" cy="2596267"/>
          </a:xfrm>
        </p:grpSpPr>
        <p:pic>
          <p:nvPicPr>
            <p:cNvPr id="35844" name="Content Placeholder 5" descr="momkid.WM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7242" y="2232940"/>
              <a:ext cx="1271982" cy="2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8" descr="MC900047811.WM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2083785"/>
              <a:ext cx="1524000" cy="258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Rapid Re-Housing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791200" cy="4800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What does it look like?</a:t>
            </a:r>
          </a:p>
          <a:p>
            <a:r>
              <a:rPr lang="en-US" smtClean="0"/>
              <a:t>Direct Assistance</a:t>
            </a:r>
          </a:p>
          <a:p>
            <a:r>
              <a:rPr lang="en-US" smtClean="0"/>
              <a:t>Outreach/Advocate to Landlords</a:t>
            </a:r>
          </a:p>
          <a:p>
            <a:r>
              <a:rPr lang="en-US" smtClean="0"/>
              <a:t>Risk Pools</a:t>
            </a:r>
          </a:p>
          <a:p>
            <a:r>
              <a:rPr lang="en-US" smtClean="0"/>
              <a:t>Family Unification Program</a:t>
            </a:r>
          </a:p>
          <a:p>
            <a:r>
              <a:rPr lang="en-US" smtClean="0"/>
              <a:t>Screening/Referral</a:t>
            </a:r>
          </a:p>
          <a:p>
            <a:r>
              <a:rPr lang="en-US" smtClean="0"/>
              <a:t>Refugee Families</a:t>
            </a:r>
          </a:p>
          <a:p>
            <a:endParaRPr lang="en-US" smtClean="0"/>
          </a:p>
          <a:p>
            <a:endParaRPr lang="en-US" smtClean="0"/>
          </a:p>
        </p:txBody>
      </p:sp>
      <p:grpSp>
        <p:nvGrpSpPr>
          <p:cNvPr id="37891" name="Group 6"/>
          <p:cNvGrpSpPr>
            <a:grpSpLocks/>
          </p:cNvGrpSpPr>
          <p:nvPr/>
        </p:nvGrpSpPr>
        <p:grpSpPr bwMode="auto">
          <a:xfrm>
            <a:off x="6054725" y="2084388"/>
            <a:ext cx="2555875" cy="2595562"/>
            <a:chOff x="3387242" y="2083785"/>
            <a:chExt cx="2556358" cy="2596267"/>
          </a:xfrm>
        </p:grpSpPr>
        <p:pic>
          <p:nvPicPr>
            <p:cNvPr id="37892" name="Content Placeholder 5" descr="momkid.WM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7242" y="2232940"/>
              <a:ext cx="1271982" cy="2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3" name="Picture 8" descr="MC900047811.WM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2083785"/>
              <a:ext cx="1524000" cy="258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Supportive Housing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6096000" cy="5334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Who is it for?</a:t>
            </a:r>
          </a:p>
          <a:p>
            <a:r>
              <a:rPr lang="en-US" smtClean="0"/>
              <a:t>People needing short-term or </a:t>
            </a:r>
            <a:br>
              <a:rPr lang="en-US" smtClean="0"/>
            </a:br>
            <a:r>
              <a:rPr lang="en-US" smtClean="0"/>
              <a:t>long-term supportive services to gain and maintain stable housing</a:t>
            </a:r>
          </a:p>
          <a:p>
            <a:r>
              <a:rPr lang="en-US" smtClean="0"/>
              <a:t>Long-term Homeless</a:t>
            </a:r>
          </a:p>
          <a:p>
            <a:r>
              <a:rPr lang="en-US" smtClean="0"/>
              <a:t>Multiple Barriers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pSp>
        <p:nvGrpSpPr>
          <p:cNvPr id="39939" name="Group 6"/>
          <p:cNvGrpSpPr>
            <a:grpSpLocks/>
          </p:cNvGrpSpPr>
          <p:nvPr/>
        </p:nvGrpSpPr>
        <p:grpSpPr bwMode="auto">
          <a:xfrm>
            <a:off x="6054725" y="2084388"/>
            <a:ext cx="2555875" cy="2595562"/>
            <a:chOff x="3387242" y="2083785"/>
            <a:chExt cx="2556358" cy="2596267"/>
          </a:xfrm>
        </p:grpSpPr>
        <p:pic>
          <p:nvPicPr>
            <p:cNvPr id="39940" name="Content Placeholder 5" descr="momkid.WM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7242" y="2232940"/>
              <a:ext cx="1271982" cy="2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1" name="Picture 8" descr="MC900047811.WM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2083785"/>
              <a:ext cx="1524000" cy="258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Supportive Housing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867400" cy="5334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What does it look like?</a:t>
            </a:r>
          </a:p>
          <a:p>
            <a:r>
              <a:rPr lang="en-US" smtClean="0"/>
              <a:t>Transitional Housing (time limited)</a:t>
            </a:r>
          </a:p>
          <a:p>
            <a:r>
              <a:rPr lang="en-US" smtClean="0"/>
              <a:t>Permanent Supportive Housing</a:t>
            </a:r>
          </a:p>
          <a:p>
            <a:r>
              <a:rPr lang="en-US" smtClean="0"/>
              <a:t>Site-based, Scattered, Mobile Teams</a:t>
            </a:r>
          </a:p>
          <a:p>
            <a:r>
              <a:rPr lang="en-US" smtClean="0"/>
              <a:t>Variety of services and levels of intensity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pSp>
        <p:nvGrpSpPr>
          <p:cNvPr id="41987" name="Group 6"/>
          <p:cNvGrpSpPr>
            <a:grpSpLocks/>
          </p:cNvGrpSpPr>
          <p:nvPr/>
        </p:nvGrpSpPr>
        <p:grpSpPr bwMode="auto">
          <a:xfrm>
            <a:off x="6054725" y="2084388"/>
            <a:ext cx="2555875" cy="2595562"/>
            <a:chOff x="3387242" y="2083785"/>
            <a:chExt cx="2556358" cy="2596267"/>
          </a:xfrm>
        </p:grpSpPr>
        <p:pic>
          <p:nvPicPr>
            <p:cNvPr id="41988" name="Content Placeholder 5" descr="momkid.WM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7242" y="2232940"/>
              <a:ext cx="1271982" cy="2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89" name="Picture 8" descr="MC900047811.WM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2083785"/>
              <a:ext cx="1524000" cy="258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Affordable Housing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6096000" cy="5334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Who is it for?</a:t>
            </a:r>
          </a:p>
          <a:p>
            <a:r>
              <a:rPr lang="en-US" smtClean="0"/>
              <a:t>Low-Income</a:t>
            </a:r>
          </a:p>
          <a:p>
            <a:r>
              <a:rPr lang="en-US" smtClean="0"/>
              <a:t>Limited Barriers </a:t>
            </a:r>
          </a:p>
          <a:p>
            <a:r>
              <a:rPr lang="en-US" smtClean="0"/>
              <a:t>Connections to Mainstream Resources  (SSI)</a:t>
            </a:r>
          </a:p>
          <a:p>
            <a:r>
              <a:rPr lang="en-US" smtClean="0"/>
              <a:t>Waiting Lists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pSp>
        <p:nvGrpSpPr>
          <p:cNvPr id="44035" name="Group 6"/>
          <p:cNvGrpSpPr>
            <a:grpSpLocks/>
          </p:cNvGrpSpPr>
          <p:nvPr/>
        </p:nvGrpSpPr>
        <p:grpSpPr bwMode="auto">
          <a:xfrm>
            <a:off x="6054725" y="2084388"/>
            <a:ext cx="2555875" cy="2595562"/>
            <a:chOff x="3387242" y="2083785"/>
            <a:chExt cx="2556358" cy="2596267"/>
          </a:xfrm>
        </p:grpSpPr>
        <p:pic>
          <p:nvPicPr>
            <p:cNvPr id="44036" name="Content Placeholder 5" descr="momkid.WM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7242" y="2232940"/>
              <a:ext cx="1271982" cy="2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7" name="Picture 8" descr="MC900047811.WM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2083785"/>
              <a:ext cx="1524000" cy="258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Affordable Housing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6096000" cy="5334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What does it look like?</a:t>
            </a:r>
          </a:p>
          <a:p>
            <a:r>
              <a:rPr lang="en-US" smtClean="0"/>
              <a:t>Section 8</a:t>
            </a:r>
          </a:p>
          <a:p>
            <a:r>
              <a:rPr lang="en-US" smtClean="0"/>
              <a:t>Fair Market Rental</a:t>
            </a:r>
          </a:p>
          <a:p>
            <a:r>
              <a:rPr lang="en-US" smtClean="0"/>
              <a:t>Public Housing</a:t>
            </a:r>
          </a:p>
          <a:p>
            <a:r>
              <a:rPr lang="en-US" smtClean="0"/>
              <a:t>Support Services not provided/linked to housing</a:t>
            </a:r>
          </a:p>
          <a:p>
            <a:r>
              <a:rPr lang="en-US" smtClean="0"/>
              <a:t>Develop/Rehab</a:t>
            </a:r>
          </a:p>
          <a:p>
            <a:r>
              <a:rPr lang="en-US" smtClean="0"/>
              <a:t>Vouchers</a:t>
            </a:r>
          </a:p>
          <a:p>
            <a:r>
              <a:rPr lang="en-US" smtClean="0"/>
              <a:t>Preservation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pSp>
        <p:nvGrpSpPr>
          <p:cNvPr id="46083" name="Group 6"/>
          <p:cNvGrpSpPr>
            <a:grpSpLocks/>
          </p:cNvGrpSpPr>
          <p:nvPr/>
        </p:nvGrpSpPr>
        <p:grpSpPr bwMode="auto">
          <a:xfrm>
            <a:off x="6054725" y="2084388"/>
            <a:ext cx="2555875" cy="2595562"/>
            <a:chOff x="3387242" y="2083785"/>
            <a:chExt cx="2556358" cy="2596267"/>
          </a:xfrm>
        </p:grpSpPr>
        <p:pic>
          <p:nvPicPr>
            <p:cNvPr id="46084" name="Content Placeholder 5" descr="momkid.WM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7242" y="2232940"/>
              <a:ext cx="1271982" cy="2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5" name="Picture 8" descr="MC900047811.WM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2083785"/>
              <a:ext cx="1524000" cy="258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875"/>
            <a:ext cx="8385175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continuum of care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28600" y="2971800"/>
            <a:ext cx="8686800" cy="1143000"/>
            <a:chOff x="228600" y="2971800"/>
            <a:chExt cx="8686800" cy="11430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228600" y="3579812"/>
              <a:ext cx="8686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grpSp>
          <p:nvGrpSpPr>
            <p:cNvPr id="48176" name="Group 28"/>
            <p:cNvGrpSpPr>
              <a:grpSpLocks/>
            </p:cNvGrpSpPr>
            <p:nvPr/>
          </p:nvGrpSpPr>
          <p:grpSpPr bwMode="auto">
            <a:xfrm>
              <a:off x="762000" y="2971800"/>
              <a:ext cx="7696200" cy="1143000"/>
              <a:chOff x="533400" y="685800"/>
              <a:chExt cx="8153400" cy="1143000"/>
            </a:xfrm>
          </p:grpSpPr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1905000" y="685800"/>
                <a:ext cx="1600200" cy="1143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Homelessness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Prevention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4"/>
              <p:cNvSpPr>
                <a:spLocks noChangeArrowheads="1"/>
              </p:cNvSpPr>
              <p:nvPr/>
            </p:nvSpPr>
            <p:spPr bwMode="auto">
              <a:xfrm>
                <a:off x="533400" y="686060"/>
                <a:ext cx="11430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Outreach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3733800" y="686060"/>
                <a:ext cx="14478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Rapid 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Re-Housing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5334000" y="686060"/>
                <a:ext cx="16002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Supportive</a:t>
                </a:r>
                <a:endParaRPr lang="en-US" sz="16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Housing</a:t>
                </a:r>
              </a:p>
            </p:txBody>
          </p:sp>
          <p:sp>
            <p:nvSpPr>
              <p:cNvPr id="34" name="Rectangle 9"/>
              <p:cNvSpPr>
                <a:spLocks noChangeArrowheads="1"/>
              </p:cNvSpPr>
              <p:nvPr/>
            </p:nvSpPr>
            <p:spPr bwMode="auto">
              <a:xfrm>
                <a:off x="7162800" y="686060"/>
                <a:ext cx="15240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Affordable</a:t>
                </a:r>
                <a:endParaRPr lang="en-US" sz="16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Housing</a:t>
                </a:r>
              </a:p>
            </p:txBody>
          </p:sp>
        </p:grp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228600" y="2971800"/>
            <a:ext cx="8686800" cy="1143000"/>
            <a:chOff x="228600" y="2971800"/>
            <a:chExt cx="8686800" cy="114300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228600" y="3579812"/>
              <a:ext cx="8686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grpSp>
          <p:nvGrpSpPr>
            <p:cNvPr id="48159" name="Group 28"/>
            <p:cNvGrpSpPr>
              <a:grpSpLocks/>
            </p:cNvGrpSpPr>
            <p:nvPr/>
          </p:nvGrpSpPr>
          <p:grpSpPr bwMode="auto">
            <a:xfrm>
              <a:off x="762000" y="2971800"/>
              <a:ext cx="7696199" cy="1143000"/>
              <a:chOff x="533400" y="685800"/>
              <a:chExt cx="8153400" cy="1143000"/>
            </a:xfrm>
          </p:grpSpPr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1905000" y="685800"/>
                <a:ext cx="1600200" cy="1143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Homelessness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Prevention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533400" y="686060"/>
                <a:ext cx="11430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Outreach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3733800" y="686060"/>
                <a:ext cx="14478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Rapid 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Re-Housing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5334000" y="686060"/>
                <a:ext cx="16002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Supportive</a:t>
                </a:r>
                <a:endParaRPr lang="en-US" sz="16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Housing</a:t>
                </a:r>
              </a:p>
            </p:txBody>
          </p:sp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7162800" y="686060"/>
                <a:ext cx="15240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Affordable</a:t>
                </a:r>
                <a:endParaRPr lang="en-US" sz="16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Housing</a:t>
                </a:r>
              </a:p>
            </p:txBody>
          </p:sp>
        </p:grpSp>
      </p:grp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228600" y="2971800"/>
            <a:ext cx="8686800" cy="1143000"/>
            <a:chOff x="228600" y="2971800"/>
            <a:chExt cx="8686800" cy="11430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228600" y="3579812"/>
              <a:ext cx="8686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grpSp>
          <p:nvGrpSpPr>
            <p:cNvPr id="48142" name="Group 28"/>
            <p:cNvGrpSpPr>
              <a:grpSpLocks/>
            </p:cNvGrpSpPr>
            <p:nvPr/>
          </p:nvGrpSpPr>
          <p:grpSpPr bwMode="auto">
            <a:xfrm>
              <a:off x="762000" y="2971800"/>
              <a:ext cx="7696199" cy="1143000"/>
              <a:chOff x="533400" y="685800"/>
              <a:chExt cx="8153400" cy="1143000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905000" y="685800"/>
                <a:ext cx="1600200" cy="1143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Homelessness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Prevention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533400" y="686060"/>
                <a:ext cx="11430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Outreach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3733800" y="686060"/>
                <a:ext cx="14478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Rapid 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Re-Housing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5334000" y="686060"/>
                <a:ext cx="16002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Supportive</a:t>
                </a:r>
                <a:endParaRPr lang="en-US" sz="16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Housing</a:t>
                </a: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7162800" y="686060"/>
                <a:ext cx="15240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Affordable</a:t>
                </a:r>
                <a:endParaRPr lang="en-US" sz="16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Housing</a:t>
                </a:r>
              </a:p>
            </p:txBody>
          </p:sp>
        </p:grpSp>
      </p:grpSp>
      <p:pic>
        <p:nvPicPr>
          <p:cNvPr id="29" name="Picture 28" descr="00047931.wmf"/>
          <p:cNvPicPr>
            <a:picLocks noChangeAspect="1"/>
          </p:cNvPicPr>
          <p:nvPr/>
        </p:nvPicPr>
        <p:blipFill>
          <a:blip r:embed="rId3"/>
          <a:srcRect l="56256"/>
          <a:stretch>
            <a:fillRect/>
          </a:stretch>
        </p:blipFill>
        <p:spPr bwMode="auto">
          <a:xfrm>
            <a:off x="1392238" y="1219200"/>
            <a:ext cx="3603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720725" y="2743200"/>
            <a:ext cx="1793875" cy="1784350"/>
            <a:chOff x="3387242" y="2083785"/>
            <a:chExt cx="2556358" cy="2596267"/>
          </a:xfrm>
        </p:grpSpPr>
        <p:pic>
          <p:nvPicPr>
            <p:cNvPr id="48139" name="Content Placeholder 5" descr="momkid.WM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87242" y="2232940"/>
              <a:ext cx="1271982" cy="2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0" name="Picture 36" descr="MC900047811.WM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9600" y="2083785"/>
              <a:ext cx="1524000" cy="258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 descr="C:\Users\MESH User\AppData\Local\Microsoft\Windows\Temporary Internet Files\Content.IE5\TZAG3FVW\MC900055453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4250" y="4752975"/>
            <a:ext cx="1073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438400" y="16002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ADULT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514600" y="32766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FAMILY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362200" y="51816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YOUTH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00555 L 0.225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1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3.33333E-6 L 0.225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3.33333E-6 L 0.225 0.26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875"/>
            <a:ext cx="8385175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continuum of care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28600" y="2971800"/>
            <a:ext cx="8686800" cy="1143000"/>
            <a:chOff x="228600" y="2971800"/>
            <a:chExt cx="8686800" cy="11430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228600" y="3579812"/>
              <a:ext cx="8686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grpSp>
          <p:nvGrpSpPr>
            <p:cNvPr id="50208" name="Group 28"/>
            <p:cNvGrpSpPr>
              <a:grpSpLocks/>
            </p:cNvGrpSpPr>
            <p:nvPr/>
          </p:nvGrpSpPr>
          <p:grpSpPr bwMode="auto">
            <a:xfrm>
              <a:off x="762000" y="2971800"/>
              <a:ext cx="7696199" cy="1143000"/>
              <a:chOff x="533400" y="685800"/>
              <a:chExt cx="8153400" cy="1143000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905000" y="685800"/>
                <a:ext cx="1600200" cy="1143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Homelessness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Prevention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533400" y="686060"/>
                <a:ext cx="11430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Outreach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3733800" y="686060"/>
                <a:ext cx="14478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Rapid 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Re-Housing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5334000" y="686060"/>
                <a:ext cx="16002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Supportive</a:t>
                </a:r>
                <a:endParaRPr lang="en-US" sz="16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Housing</a:t>
                </a: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7162800" y="686060"/>
                <a:ext cx="15240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Affordable</a:t>
                </a:r>
                <a:endParaRPr lang="en-US" sz="16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Housing</a:t>
                </a:r>
              </a:p>
            </p:txBody>
          </p:sp>
        </p:grpSp>
      </p:grpSp>
      <p:sp>
        <p:nvSpPr>
          <p:cNvPr id="35" name="Down Arrow 34"/>
          <p:cNvSpPr>
            <a:spLocks noChangeArrowheads="1"/>
          </p:cNvSpPr>
          <p:nvPr/>
        </p:nvSpPr>
        <p:spPr bwMode="auto">
          <a:xfrm>
            <a:off x="533400" y="4343400"/>
            <a:ext cx="10668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7" name="Down Arrow 46"/>
          <p:cNvSpPr/>
          <p:nvPr/>
        </p:nvSpPr>
        <p:spPr bwMode="auto">
          <a:xfrm rot="10800000">
            <a:off x="457200" y="1295400"/>
            <a:ext cx="1066800" cy="1447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 rot="5400000">
            <a:off x="457200" y="2133600"/>
            <a:ext cx="11430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Sober</a:t>
            </a:r>
            <a:endParaRPr lang="en-US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 rot="5400000">
            <a:off x="533400" y="4876800"/>
            <a:ext cx="11430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Wet</a:t>
            </a:r>
            <a:endParaRPr lang="en-US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62" name="Down Arrow 61"/>
          <p:cNvSpPr/>
          <p:nvPr/>
        </p:nvSpPr>
        <p:spPr bwMode="auto">
          <a:xfrm rot="10800000">
            <a:off x="1676400" y="1295400"/>
            <a:ext cx="1066800" cy="1447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4" name="Down Arrow 63"/>
          <p:cNvSpPr/>
          <p:nvPr/>
        </p:nvSpPr>
        <p:spPr bwMode="auto">
          <a:xfrm rot="10800000">
            <a:off x="2895600" y="1295400"/>
            <a:ext cx="1066800" cy="1447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5" name="Down Arrow 64"/>
          <p:cNvSpPr/>
          <p:nvPr/>
        </p:nvSpPr>
        <p:spPr bwMode="auto">
          <a:xfrm rot="10800000">
            <a:off x="4114800" y="1295400"/>
            <a:ext cx="1066800" cy="1447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6" name="Down Arrow 65"/>
          <p:cNvSpPr/>
          <p:nvPr/>
        </p:nvSpPr>
        <p:spPr bwMode="auto">
          <a:xfrm rot="10800000">
            <a:off x="5334000" y="1295400"/>
            <a:ext cx="1066800" cy="1447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7" name="Down Arrow 66"/>
          <p:cNvSpPr/>
          <p:nvPr/>
        </p:nvSpPr>
        <p:spPr bwMode="auto">
          <a:xfrm rot="10800000">
            <a:off x="6553200" y="1295400"/>
            <a:ext cx="1066800" cy="1447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8" name="Down Arrow 67"/>
          <p:cNvSpPr/>
          <p:nvPr/>
        </p:nvSpPr>
        <p:spPr bwMode="auto">
          <a:xfrm rot="10800000">
            <a:off x="7772400" y="1295400"/>
            <a:ext cx="1066800" cy="1447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5400000">
            <a:off x="6375400" y="1955800"/>
            <a:ext cx="1447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Supportive Services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5400000">
            <a:off x="7614444" y="1910556"/>
            <a:ext cx="144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Target Pop.</a:t>
            </a:r>
            <a:endParaRPr lang="en-US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71" name="Down Arrow 70"/>
          <p:cNvSpPr>
            <a:spLocks noChangeArrowheads="1"/>
          </p:cNvSpPr>
          <p:nvPr/>
        </p:nvSpPr>
        <p:spPr bwMode="auto">
          <a:xfrm>
            <a:off x="1752600" y="4343400"/>
            <a:ext cx="10668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2" name="Down Arrow 71"/>
          <p:cNvSpPr>
            <a:spLocks noChangeArrowheads="1"/>
          </p:cNvSpPr>
          <p:nvPr/>
        </p:nvSpPr>
        <p:spPr bwMode="auto">
          <a:xfrm>
            <a:off x="2971800" y="4343400"/>
            <a:ext cx="10668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3" name="Down Arrow 72"/>
          <p:cNvSpPr>
            <a:spLocks noChangeArrowheads="1"/>
          </p:cNvSpPr>
          <p:nvPr/>
        </p:nvSpPr>
        <p:spPr bwMode="auto">
          <a:xfrm>
            <a:off x="4191000" y="4343400"/>
            <a:ext cx="10668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4" name="Down Arrow 73"/>
          <p:cNvSpPr>
            <a:spLocks noChangeArrowheads="1"/>
          </p:cNvSpPr>
          <p:nvPr/>
        </p:nvSpPr>
        <p:spPr bwMode="auto">
          <a:xfrm>
            <a:off x="5334000" y="4343400"/>
            <a:ext cx="10668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5" name="Down Arrow 74"/>
          <p:cNvSpPr>
            <a:spLocks noChangeArrowheads="1"/>
          </p:cNvSpPr>
          <p:nvPr/>
        </p:nvSpPr>
        <p:spPr bwMode="auto">
          <a:xfrm>
            <a:off x="6553200" y="4343400"/>
            <a:ext cx="10668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6" name="Down Arrow 75"/>
          <p:cNvSpPr>
            <a:spLocks noChangeArrowheads="1"/>
          </p:cNvSpPr>
          <p:nvPr/>
        </p:nvSpPr>
        <p:spPr bwMode="auto">
          <a:xfrm>
            <a:off x="7772400" y="4343400"/>
            <a:ext cx="1066800" cy="14478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 rot="5400000">
            <a:off x="7766844" y="4806156"/>
            <a:ext cx="114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Open </a:t>
            </a:r>
            <a:endParaRPr lang="en-US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5400000">
            <a:off x="6243638" y="4881562"/>
            <a:ext cx="1600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Independent Living</a:t>
            </a:r>
            <a:endParaRPr lang="en-US" sz="1400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5400000">
            <a:off x="1676400" y="4806950"/>
            <a:ext cx="1295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Scattered</a:t>
            </a:r>
            <a:endParaRPr lang="en-US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5400000">
            <a:off x="2737644" y="4882356"/>
            <a:ext cx="160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Faith-based</a:t>
            </a:r>
            <a:endParaRPr lang="en-US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5400000">
            <a:off x="3995738" y="4843462"/>
            <a:ext cx="152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Program Requirements</a:t>
            </a:r>
            <a:endParaRPr lang="en-US" sz="1400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 rot="5400000">
            <a:off x="5219701" y="4935537"/>
            <a:ext cx="1371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Transitional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 rot="5400000">
            <a:off x="1447800" y="1987550"/>
            <a:ext cx="1600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Site-Based</a:t>
            </a:r>
            <a:endParaRPr lang="en-US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 rot="5400000">
            <a:off x="2895600" y="1905000"/>
            <a:ext cx="11430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Secular</a:t>
            </a:r>
            <a:endParaRPr lang="en-US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 rot="5400000">
            <a:off x="5219700" y="1873250"/>
            <a:ext cx="1371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Permanent</a:t>
            </a:r>
            <a:endParaRPr lang="en-US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 rot="5400000">
            <a:off x="4000500" y="1917700"/>
            <a:ext cx="1371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Harm Reduction</a:t>
            </a:r>
            <a:endParaRPr lang="en-US" sz="1600" b="1" dirty="0">
              <a:solidFill>
                <a:schemeClr val="accent4">
                  <a:lumMod val="1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7" grpId="0" animBg="1"/>
      <p:bldP spid="54" grpId="0"/>
      <p:bldP spid="61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10600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‘Heading Home’ Plans</a:t>
            </a:r>
            <a:endParaRPr lang="en-US" dirty="0"/>
          </a:p>
        </p:txBody>
      </p:sp>
      <p:sp>
        <p:nvSpPr>
          <p:cNvPr id="52226" name="Content Placeholder 5"/>
          <p:cNvSpPr>
            <a:spLocks noGrp="1"/>
          </p:cNvSpPr>
          <p:nvPr>
            <p:ph sz="quarter" idx="2"/>
          </p:nvPr>
        </p:nvSpPr>
        <p:spPr>
          <a:xfrm>
            <a:off x="228600" y="1219200"/>
            <a:ext cx="4572000" cy="5638800"/>
          </a:xfrm>
        </p:spPr>
        <p:txBody>
          <a:bodyPr/>
          <a:lstStyle/>
          <a:p>
            <a:r>
              <a:rPr lang="en-US" sz="2800" smtClean="0"/>
              <a:t>Heading Home Minnesota</a:t>
            </a:r>
          </a:p>
          <a:p>
            <a:r>
              <a:rPr lang="en-US" sz="2800" smtClean="0"/>
              <a:t>By 2011, all areas of MN will be covered by a county or regional plan to end homelessness</a:t>
            </a:r>
          </a:p>
          <a:p>
            <a:r>
              <a:rPr lang="en-US" sz="2800" smtClean="0"/>
              <a:t>State has expanded plan to end ALL homelessness</a:t>
            </a:r>
          </a:p>
          <a:p>
            <a:r>
              <a:rPr lang="en-US" sz="2800" smtClean="0"/>
              <a:t>Federal Plan created in 2010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3898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533402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Community Engagement </a:t>
            </a:r>
            <a:br>
              <a:rPr lang="en-US" smtClean="0"/>
            </a:br>
            <a:r>
              <a:rPr lang="en-US" smtClean="0"/>
              <a:t>to End Homelessness</a:t>
            </a:r>
          </a:p>
        </p:txBody>
      </p:sp>
      <p:sp>
        <p:nvSpPr>
          <p:cNvPr id="174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819400"/>
            <a:ext cx="8007350" cy="4191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7200" smtClean="0"/>
              <a:t>Questions?</a:t>
            </a:r>
          </a:p>
        </p:txBody>
      </p:sp>
      <p:pic>
        <p:nvPicPr>
          <p:cNvPr id="17411" name="Picture 4" descr="dt 3.jpg"/>
          <p:cNvPicPr>
            <a:picLocks noChangeAspect="1"/>
          </p:cNvPicPr>
          <p:nvPr/>
        </p:nvPicPr>
        <p:blipFill>
          <a:blip r:embed="rId3"/>
          <a:srcRect l="30826" b="28587"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ESH User\AppData\Local\Microsoft\Windows\Temporary Internet Files\Content.IE5\KRPRWXDN\MC90032575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886200"/>
            <a:ext cx="5492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6"/>
          <p:cNvSpPr/>
          <p:nvPr/>
        </p:nvSpPr>
        <p:spPr>
          <a:xfrm>
            <a:off x="228600" y="4191000"/>
            <a:ext cx="609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91000" y="5486400"/>
            <a:ext cx="609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5000" y="4343400"/>
            <a:ext cx="533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85800" y="8382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477000" y="685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086600" y="5791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382000" y="541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95400" y="30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676400" y="304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34000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48200" y="5791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61722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371600" y="5715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05400" y="2209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Picture 3" descr="C:\Users\MESH User\AppData\Local\Microsoft\Windows\Temporary Internet Files\Content.IE5\ON557MNK\MC90018569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81000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MESH User\AppData\Local\Microsoft\Windows\Temporary Internet Files\Content.IE5\ON557MNK\MC90018569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381000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MESH User\AppData\Local\Microsoft\Windows\Temporary Internet Files\Content.IE5\ON557MNK\MC90018569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762000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MESH User\AppData\Local\Microsoft\Windows\Temporary Internet Files\Content.IE5\ON557MNK\MC90018569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8200" y="5486400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MESH User\AppData\Local\Microsoft\Windows\Temporary Internet Files\Content.IE5\ON557MNK\MC90018569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5867400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MESH User\AppData\Local\Microsoft\Windows\Temporary Internet Files\Content.IE5\KRPRWXDN\MC90003898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419600"/>
            <a:ext cx="4206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:\Users\MESH User\AppData\Local\Microsoft\Windows\Temporary Internet Files\Content.IE5\KRPRWXDN\MC90003898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914400"/>
            <a:ext cx="4206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C:\Users\MESH User\AppData\Local\Microsoft\Windows\Temporary Internet Files\Content.IE5\KRPRWXDN\MC90003898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5638800"/>
            <a:ext cx="4206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:\Users\MESH User\AppData\Local\Microsoft\Windows\Temporary Internet Files\Content.IE5\KRPRWXDN\MC90003898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343400"/>
            <a:ext cx="4206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MESH User\AppData\Local\Microsoft\Windows\Temporary Internet Files\Content.IE5\ON557MNK\MC9001857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6248400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C:\Users\MESH User\AppData\Local\Microsoft\Windows\Temporary Internet Files\Content.IE5\ON557MNK\MC9001857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5867400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C:\Users\MESH User\AppData\Local\Microsoft\Windows\Temporary Internet Files\Content.IE5\ON557MNK\MC9001857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5791200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C:\Users\MESH User\AppData\Local\Microsoft\Windows\Temporary Internet Files\Content.IE5\ON557MNK\MC9001857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2286000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C:\Users\MESH User\AppData\Local\Microsoft\Windows\Temporary Internet Files\Content.IE5\ON557MNK\MC9001857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4648200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Oval 40"/>
          <p:cNvSpPr/>
          <p:nvPr/>
        </p:nvSpPr>
        <p:spPr>
          <a:xfrm>
            <a:off x="3505200" y="1676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42" name="Picture 5" descr="C:\Users\MESH User\AppData\Local\Microsoft\Windows\Temporary Internet Files\Content.IE5\ON557MNK\MC9001857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1752600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Oval 42"/>
          <p:cNvSpPr/>
          <p:nvPr/>
        </p:nvSpPr>
        <p:spPr>
          <a:xfrm>
            <a:off x="5486400" y="4267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44" name="Picture 5" descr="C:\Users\MESH User\AppData\Local\Microsoft\Windows\Temporary Internet Files\Content.IE5\ON557MNK\MC9001857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343400"/>
            <a:ext cx="3095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animClr clrSpc="rgb" dir="cw">
                                      <p:cBhvr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504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504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504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504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504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504"/>
                                      </p:to>
                                    </p:animClr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504"/>
                                      </p:to>
                                    </p:animClr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E504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3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9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"/>
                            </p:stCondLst>
                            <p:childTnLst>
                              <p:par>
                                <p:cTn id="3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2605"/>
                                      </p:to>
                                    </p:animClr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9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3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0309"/>
                                      </p:to>
                                    </p:animClr>
                                    <p:set>
                                      <p:cBhvr>
                                        <p:cTn id="3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9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500"/>
                            </p:stCondLst>
                            <p:childTnLst>
                              <p:par>
                                <p:cTn id="4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4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4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4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4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4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00"/>
                            </p:stCondLst>
                            <p:childTnLst>
                              <p:par>
                                <p:cTn id="4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4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4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500"/>
                            </p:stCondLst>
                            <p:childTnLst>
                              <p:par>
                                <p:cTn id="4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4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4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9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500"/>
                            </p:stCondLst>
                            <p:childTnLst>
                              <p:par>
                                <p:cTn id="5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5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5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5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5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9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9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00"/>
                            </p:stCondLst>
                            <p:childTnLst>
                              <p:par>
                                <p:cTn id="5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5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5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06"/>
                                      </p:to>
                                    </p:animClr>
                                    <p:set>
                                      <p:cBhvr>
                                        <p:cTn id="5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9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3" grpId="6" animBg="1"/>
      <p:bldP spid="33" grpId="7" animBg="1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4" grpId="6" animBg="1"/>
      <p:bldP spid="34" grpId="7" animBg="1"/>
      <p:bldP spid="34" grpId="8" animBg="1"/>
      <p:bldP spid="34" grpId="9" animBg="1"/>
      <p:bldP spid="35" grpId="0" animBg="1"/>
      <p:bldP spid="35" grpId="1" animBg="1"/>
      <p:bldP spid="35" grpId="2" animBg="1"/>
      <p:bldP spid="35" grpId="3" animBg="1"/>
      <p:bldP spid="35" grpId="4" animBg="1"/>
      <p:bldP spid="35" grpId="5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3" grpId="2" animBg="1"/>
      <p:bldP spid="43" grpId="3" animBg="1"/>
      <p:bldP spid="43" grpId="4" animBg="1"/>
      <p:bldP spid="43" grpId="5" animBg="1"/>
      <p:bldP spid="43" grpId="6" animBg="1"/>
      <p:bldP spid="43" grpId="7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"/>
            <a:ext cx="8385175" cy="1431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Continuum of Care</a:t>
            </a:r>
          </a:p>
        </p:txBody>
      </p:sp>
      <p:grpSp>
        <p:nvGrpSpPr>
          <p:cNvPr id="54274" name="Group 36"/>
          <p:cNvGrpSpPr>
            <a:grpSpLocks/>
          </p:cNvGrpSpPr>
          <p:nvPr/>
        </p:nvGrpSpPr>
        <p:grpSpPr bwMode="auto">
          <a:xfrm>
            <a:off x="228600" y="1447800"/>
            <a:ext cx="8686800" cy="1143000"/>
            <a:chOff x="228600" y="2971800"/>
            <a:chExt cx="8686800" cy="11430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228600" y="3579812"/>
              <a:ext cx="8686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grpSp>
          <p:nvGrpSpPr>
            <p:cNvPr id="54295" name="Group 28"/>
            <p:cNvGrpSpPr>
              <a:grpSpLocks/>
            </p:cNvGrpSpPr>
            <p:nvPr/>
          </p:nvGrpSpPr>
          <p:grpSpPr bwMode="auto">
            <a:xfrm>
              <a:off x="762000" y="2971800"/>
              <a:ext cx="7696200" cy="1143000"/>
              <a:chOff x="533400" y="685800"/>
              <a:chExt cx="8153400" cy="1143000"/>
            </a:xfrm>
          </p:grpSpPr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1905000" y="685800"/>
                <a:ext cx="1600200" cy="1143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Homelessness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Prevention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4"/>
              <p:cNvSpPr>
                <a:spLocks noChangeArrowheads="1"/>
              </p:cNvSpPr>
              <p:nvPr/>
            </p:nvSpPr>
            <p:spPr bwMode="auto">
              <a:xfrm>
                <a:off x="533400" y="686060"/>
                <a:ext cx="11430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Outreach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3733800" y="686060"/>
                <a:ext cx="14478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Rapid 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Re-Housing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5334000" y="686060"/>
                <a:ext cx="16002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Supportive</a:t>
                </a:r>
                <a:endParaRPr lang="en-US" sz="16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Housing</a:t>
                </a:r>
              </a:p>
            </p:txBody>
          </p:sp>
          <p:sp>
            <p:nvSpPr>
              <p:cNvPr id="34" name="Rectangle 9"/>
              <p:cNvSpPr>
                <a:spLocks noChangeArrowheads="1"/>
              </p:cNvSpPr>
              <p:nvPr/>
            </p:nvSpPr>
            <p:spPr bwMode="auto">
              <a:xfrm>
                <a:off x="7162800" y="686060"/>
                <a:ext cx="15240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Affordable</a:t>
                </a:r>
                <a:endParaRPr lang="en-US" sz="16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Housing</a:t>
                </a:r>
              </a:p>
            </p:txBody>
          </p:sp>
        </p:grpSp>
      </p:grpSp>
      <p:cxnSp>
        <p:nvCxnSpPr>
          <p:cNvPr id="42" name="Straight Arrow Connector 41"/>
          <p:cNvCxnSpPr/>
          <p:nvPr/>
        </p:nvCxnSpPr>
        <p:spPr bwMode="auto">
          <a:xfrm>
            <a:off x="228600" y="4646612"/>
            <a:ext cx="868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056688" y="4038600"/>
            <a:ext cx="1510469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Homelessness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Prevention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762000" y="4038860"/>
            <a:ext cx="1078906" cy="11424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Outreach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3782938" y="4038860"/>
            <a:ext cx="1366615" cy="11424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Service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Delivery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5293407" y="4038860"/>
            <a:ext cx="1510469" cy="11424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Develop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Housing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Opportunities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7019657" y="4038860"/>
            <a:ext cx="1438542" cy="11424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Community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Engagement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9" name="Rectangle 27"/>
          <p:cNvSpPr txBox="1">
            <a:spLocks noRot="1" noChangeArrowheads="1"/>
          </p:cNvSpPr>
          <p:nvPr/>
        </p:nvSpPr>
        <p:spPr>
          <a:xfrm>
            <a:off x="682625" y="2819400"/>
            <a:ext cx="8385175" cy="143192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8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Common Elements of Heading Home Plans</a:t>
            </a:r>
            <a:endParaRPr lang="en-US" sz="28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1200" y="533400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+mn-lt"/>
                <a:cs typeface="+mn-cs"/>
              </a:rPr>
              <a:t>Rapid Re-Housing</a:t>
            </a: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57600" y="533400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+mn-lt"/>
                <a:cs typeface="+mn-cs"/>
              </a:rPr>
              <a:t>Supportive Services</a:t>
            </a:r>
            <a:endParaRPr lang="en-US" sz="16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07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07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Community Engagement </a:t>
            </a:r>
            <a:br>
              <a:rPr lang="en-US" dirty="0" smtClean="0"/>
            </a:br>
            <a:r>
              <a:rPr lang="en-US" dirty="0" smtClean="0"/>
              <a:t>to End Homelessness</a:t>
            </a:r>
          </a:p>
        </p:txBody>
      </p:sp>
      <p:sp>
        <p:nvSpPr>
          <p:cNvPr id="5632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743200"/>
            <a:ext cx="8007350" cy="4191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7200" smtClean="0"/>
              <a:t>Changes Afoot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988" y="381000"/>
            <a:ext cx="8558212" cy="9255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Fed Plan and HEARTH Act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0988" y="1316038"/>
            <a:ext cx="7948612" cy="44751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600" i="1" smtClean="0"/>
              <a:t>Opening Doors has 4 Goals</a:t>
            </a:r>
          </a:p>
          <a:p>
            <a:r>
              <a:rPr lang="en-US" sz="2800" smtClean="0"/>
              <a:t>End </a:t>
            </a:r>
            <a:r>
              <a:rPr lang="en-US" sz="2800" b="1" smtClean="0"/>
              <a:t>chronic homelessness </a:t>
            </a:r>
            <a:r>
              <a:rPr lang="en-US" sz="2800" smtClean="0"/>
              <a:t>in 5 years</a:t>
            </a:r>
          </a:p>
          <a:p>
            <a:r>
              <a:rPr lang="en-US" sz="2800" smtClean="0"/>
              <a:t>Prevent and end homelessness among </a:t>
            </a:r>
            <a:r>
              <a:rPr lang="en-US" sz="2800" b="1" smtClean="0"/>
              <a:t>Veterans</a:t>
            </a:r>
            <a:r>
              <a:rPr lang="en-US" sz="2800" smtClean="0"/>
              <a:t> in 5 years</a:t>
            </a:r>
          </a:p>
          <a:p>
            <a:r>
              <a:rPr lang="en-US" sz="2800" smtClean="0"/>
              <a:t>Prevent and end homelessness among </a:t>
            </a:r>
            <a:r>
              <a:rPr lang="en-US" sz="2800" b="1" smtClean="0"/>
              <a:t>families, youth, &amp; children</a:t>
            </a:r>
            <a:r>
              <a:rPr lang="en-US" sz="2800" smtClean="0"/>
              <a:t> in 10 years</a:t>
            </a:r>
          </a:p>
          <a:p>
            <a:r>
              <a:rPr lang="en-US" sz="2800" smtClean="0"/>
              <a:t>Set a path towards ending </a:t>
            </a:r>
            <a:r>
              <a:rPr lang="en-US" sz="2800" b="1" smtClean="0"/>
              <a:t>all</a:t>
            </a:r>
            <a:r>
              <a:rPr lang="en-US" sz="2800" smtClean="0"/>
              <a:t> homelessness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988" y="381000"/>
            <a:ext cx="8558212" cy="9255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Fed Plan and HEARTH Act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0988" y="1316038"/>
            <a:ext cx="7948612" cy="53133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i="1" smtClean="0"/>
              <a:t>HEARTH Act Changes</a:t>
            </a:r>
          </a:p>
          <a:p>
            <a:r>
              <a:rPr lang="en-US" sz="3200" i="1" smtClean="0"/>
              <a:t>Changes to Homeless Definition</a:t>
            </a:r>
          </a:p>
          <a:p>
            <a:r>
              <a:rPr lang="en-US" sz="3200" i="1" smtClean="0"/>
              <a:t>Changes to HUD Programs (ESG, CoC)</a:t>
            </a:r>
          </a:p>
          <a:p>
            <a:r>
              <a:rPr lang="en-US" sz="3200" i="1" smtClean="0"/>
              <a:t>Changes to data collection (HMIS)</a:t>
            </a:r>
          </a:p>
          <a:p>
            <a:r>
              <a:rPr lang="en-US" sz="3200" i="1" smtClean="0"/>
              <a:t>System-wide </a:t>
            </a:r>
            <a:r>
              <a:rPr lang="en-US" sz="3200" b="1" i="1" smtClean="0"/>
              <a:t>intake &amp; assessment</a:t>
            </a:r>
          </a:p>
          <a:p>
            <a:r>
              <a:rPr lang="en-US" sz="3200" b="1" i="1" smtClean="0"/>
              <a:t>Increase</a:t>
            </a:r>
            <a:r>
              <a:rPr lang="en-US" sz="3200" i="1" smtClean="0"/>
              <a:t> coordination</a:t>
            </a:r>
          </a:p>
          <a:p>
            <a:r>
              <a:rPr lang="en-US" sz="3200" b="1" i="1" smtClean="0"/>
              <a:t>Increase</a:t>
            </a:r>
            <a:r>
              <a:rPr lang="en-US" sz="3200" i="1" smtClean="0"/>
              <a:t> participation</a:t>
            </a:r>
          </a:p>
          <a:p>
            <a:r>
              <a:rPr lang="en-US" sz="3200" b="1" i="1" smtClean="0"/>
              <a:t>Increase</a:t>
            </a:r>
            <a:r>
              <a:rPr lang="en-US" sz="3200" i="1" smtClean="0"/>
              <a:t> oversight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0988" y="381000"/>
            <a:ext cx="8558212" cy="9255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Fed Plan and HEARTH Act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0988" y="1316038"/>
            <a:ext cx="8558212" cy="53133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HEARTH Act Performance Measures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000" dirty="0" smtClean="0"/>
              <a:t>– Reduce average </a:t>
            </a:r>
            <a:r>
              <a:rPr lang="en-US" sz="3000" b="1" dirty="0" smtClean="0"/>
              <a:t>length of time homeless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000" dirty="0" smtClean="0"/>
              <a:t>– Reduce </a:t>
            </a:r>
            <a:r>
              <a:rPr lang="en-US" sz="3000" b="1" dirty="0" smtClean="0"/>
              <a:t>returns</a:t>
            </a:r>
            <a:r>
              <a:rPr lang="en-US" sz="3000" dirty="0" smtClean="0"/>
              <a:t> to homelessness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000" dirty="0" smtClean="0"/>
              <a:t>– Improve program </a:t>
            </a:r>
            <a:r>
              <a:rPr lang="en-US" sz="3000" b="1" dirty="0" smtClean="0"/>
              <a:t>coverage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000" dirty="0" smtClean="0"/>
              <a:t>– Reduce </a:t>
            </a:r>
            <a:r>
              <a:rPr lang="en-US" sz="3000" b="1" dirty="0" smtClean="0"/>
              <a:t>number</a:t>
            </a:r>
            <a:r>
              <a:rPr lang="en-US" sz="3000" dirty="0" smtClean="0"/>
              <a:t> of homeless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000" dirty="0" smtClean="0"/>
              <a:t>– Improve </a:t>
            </a:r>
            <a:r>
              <a:rPr lang="en-US" sz="3000" b="1" dirty="0" smtClean="0"/>
              <a:t>employment</a:t>
            </a:r>
            <a:r>
              <a:rPr lang="en-US" sz="3000" dirty="0" smtClean="0"/>
              <a:t> rate and </a:t>
            </a:r>
            <a:r>
              <a:rPr lang="en-US" sz="3000" b="1" dirty="0" smtClean="0"/>
              <a:t>income</a:t>
            </a:r>
            <a:r>
              <a:rPr lang="en-US" sz="3000" dirty="0" smtClean="0"/>
              <a:t> amount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000" dirty="0" smtClean="0"/>
              <a:t>– Reduce </a:t>
            </a:r>
            <a:r>
              <a:rPr lang="en-US" sz="3000" b="1" dirty="0" smtClean="0"/>
              <a:t>first time homelessness</a:t>
            </a:r>
          </a:p>
          <a:p>
            <a:pPr marL="341313" indent="-341313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000" dirty="0" smtClean="0"/>
              <a:t>– </a:t>
            </a:r>
            <a:r>
              <a:rPr lang="en-US" sz="3000" b="1" dirty="0" smtClean="0"/>
              <a:t>Prevent</a:t>
            </a:r>
            <a:r>
              <a:rPr lang="en-US" sz="3000" dirty="0" smtClean="0"/>
              <a:t> homelessness for families/youth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Community Engagement </a:t>
            </a:r>
            <a:br>
              <a:rPr lang="en-US" dirty="0" smtClean="0"/>
            </a:br>
            <a:r>
              <a:rPr lang="en-US" dirty="0" smtClean="0"/>
              <a:t>to End Homelessness</a:t>
            </a:r>
          </a:p>
        </p:txBody>
      </p:sp>
      <p:sp>
        <p:nvSpPr>
          <p:cNvPr id="6451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2743200"/>
            <a:ext cx="8007350" cy="4191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7200" smtClean="0"/>
              <a:t>Questions?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dt 3.jpg"/>
          <p:cNvPicPr>
            <a:picLocks noChangeAspect="1"/>
          </p:cNvPicPr>
          <p:nvPr/>
        </p:nvPicPr>
        <p:blipFill>
          <a:blip r:embed="rId3"/>
          <a:srcRect l="30826" b="28587"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685800" y="914400"/>
            <a:ext cx="7696200" cy="532288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7030A0"/>
                </a:solidFill>
                <a:latin typeface="+mj-lt"/>
                <a:cs typeface="+mn-cs"/>
              </a:rPr>
              <a:t>Continuum of Care</a:t>
            </a:r>
          </a:p>
          <a:p>
            <a:pPr algn="ctr" eaLnBrk="0" hangingPunct="0">
              <a:defRPr/>
            </a:pPr>
            <a:r>
              <a:rPr lang="en-US" sz="3200" b="1" dirty="0">
                <a:latin typeface="+mj-lt"/>
                <a:cs typeface="+mn-cs"/>
              </a:rPr>
              <a:t>Diversity of Housing &amp; Services used to meet the specific needs of people who are homeless as they move to stable housing and maximum self-sufficiency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81000"/>
            <a:ext cx="70866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Purpose</a:t>
            </a:r>
          </a:p>
        </p:txBody>
      </p:sp>
      <p:sp>
        <p:nvSpPr>
          <p:cNvPr id="21506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676400"/>
            <a:ext cx="8007350" cy="4419600"/>
          </a:xfrm>
        </p:spPr>
        <p:txBody>
          <a:bodyPr/>
          <a:lstStyle/>
          <a:p>
            <a:r>
              <a:rPr lang="en-US" sz="3000" smtClean="0"/>
              <a:t>Identify the role your work plays in the continuum</a:t>
            </a:r>
          </a:p>
          <a:p>
            <a:endParaRPr lang="en-US" sz="3000" smtClean="0"/>
          </a:p>
          <a:p>
            <a:r>
              <a:rPr lang="en-US" sz="3000" smtClean="0"/>
              <a:t>Understand the continuum of care and Identify the need to partner together to end homelessness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81000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Brief Exercise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676400"/>
            <a:ext cx="8007350" cy="4419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latin typeface="+mj-lt"/>
              </a:rPr>
              <a:t>Use sheet to describe your work/interest</a:t>
            </a:r>
            <a:endParaRPr lang="en-US" dirty="0" smtClean="0">
              <a:latin typeface="+mj-lt"/>
            </a:endParaRPr>
          </a:p>
          <a:p>
            <a:pPr lvl="1" fontAlgn="auto">
              <a:spcAft>
                <a:spcPts val="0"/>
              </a:spcAft>
              <a:buFont typeface="Wingdings 2"/>
              <a:buNone/>
              <a:defRPr/>
            </a:pPr>
            <a:endParaRPr lang="en-US" sz="3200" i="1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latin typeface="+mj-lt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b="1" dirty="0" smtClean="0">
                <a:latin typeface="+mj-lt"/>
              </a:rPr>
              <a:t>Find a partner and share information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875"/>
            <a:ext cx="8385175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continuum of care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28600" y="2971800"/>
            <a:ext cx="8686800" cy="1143000"/>
            <a:chOff x="228600" y="2971800"/>
            <a:chExt cx="8686800" cy="1143000"/>
          </a:xfrm>
        </p:grpSpPr>
        <p:cxnSp>
          <p:nvCxnSpPr>
            <p:cNvPr id="25603" name="Straight Arrow Connector 25"/>
            <p:cNvCxnSpPr>
              <a:cxnSpLocks noChangeShapeType="1"/>
            </p:cNvCxnSpPr>
            <p:nvPr/>
          </p:nvCxnSpPr>
          <p:spPr bwMode="auto">
            <a:xfrm>
              <a:off x="228600" y="3579812"/>
              <a:ext cx="8686800" cy="1588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grpSp>
          <p:nvGrpSpPr>
            <p:cNvPr id="25604" name="Group 28"/>
            <p:cNvGrpSpPr>
              <a:grpSpLocks/>
            </p:cNvGrpSpPr>
            <p:nvPr/>
          </p:nvGrpSpPr>
          <p:grpSpPr bwMode="auto">
            <a:xfrm>
              <a:off x="762000" y="2971800"/>
              <a:ext cx="7696200" cy="1143000"/>
              <a:chOff x="533400" y="685800"/>
              <a:chExt cx="8153400" cy="1143000"/>
            </a:xfrm>
          </p:grpSpPr>
          <p:sp>
            <p:nvSpPr>
              <p:cNvPr id="30" name="Rectangle 5"/>
              <p:cNvSpPr>
                <a:spLocks noChangeArrowheads="1"/>
              </p:cNvSpPr>
              <p:nvPr/>
            </p:nvSpPr>
            <p:spPr bwMode="auto">
              <a:xfrm>
                <a:off x="1905000" y="685800"/>
                <a:ext cx="1600200" cy="1143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Homelessness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Prevention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4"/>
              <p:cNvSpPr>
                <a:spLocks noChangeArrowheads="1"/>
              </p:cNvSpPr>
              <p:nvPr/>
            </p:nvSpPr>
            <p:spPr bwMode="auto">
              <a:xfrm>
                <a:off x="533400" y="686060"/>
                <a:ext cx="11430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Outreach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3733800" y="686060"/>
                <a:ext cx="14478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Rapid </a:t>
                </a: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Re-Housing</a:t>
                </a:r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5334000" y="686060"/>
                <a:ext cx="16002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Supportive</a:t>
                </a:r>
                <a:endParaRPr lang="en-US" sz="16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Housing</a:t>
                </a:r>
              </a:p>
            </p:txBody>
          </p:sp>
          <p:sp>
            <p:nvSpPr>
              <p:cNvPr id="34" name="Rectangle 9"/>
              <p:cNvSpPr>
                <a:spLocks noChangeArrowheads="1"/>
              </p:cNvSpPr>
              <p:nvPr/>
            </p:nvSpPr>
            <p:spPr bwMode="auto">
              <a:xfrm>
                <a:off x="7162800" y="686060"/>
                <a:ext cx="1524000" cy="11424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Affordable</a:t>
                </a:r>
                <a:endParaRPr lang="en-US" sz="16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Housing</a:t>
                </a: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Outreach</a:t>
            </a:r>
            <a:endParaRPr lang="en-US" dirty="0"/>
          </a:p>
        </p:txBody>
      </p:sp>
      <p:pic>
        <p:nvPicPr>
          <p:cNvPr id="27650" name="Content Placeholder 5" descr="MC900047811.WM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00800" y="1981200"/>
            <a:ext cx="1665288" cy="28209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219200"/>
            <a:ext cx="6096000" cy="5334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Who does this target?</a:t>
            </a:r>
          </a:p>
          <a:p>
            <a:r>
              <a:rPr lang="en-US" smtClean="0"/>
              <a:t>People who are homeless or </a:t>
            </a:r>
            <a:br>
              <a:rPr lang="en-US" smtClean="0"/>
            </a:br>
            <a:r>
              <a:rPr lang="en-US" smtClean="0"/>
              <a:t>at-risk of homelessness</a:t>
            </a:r>
          </a:p>
          <a:p>
            <a:r>
              <a:rPr lang="en-US" smtClean="0"/>
              <a:t>People not already linked to services</a:t>
            </a:r>
          </a:p>
          <a:p>
            <a:r>
              <a:rPr lang="en-US" smtClean="0"/>
              <a:t>Youth in sex work</a:t>
            </a:r>
          </a:p>
          <a:p>
            <a:r>
              <a:rPr lang="en-US" smtClean="0"/>
              <a:t>People living without shelter</a:t>
            </a:r>
          </a:p>
          <a:p>
            <a:r>
              <a:rPr lang="en-US" smtClean="0"/>
              <a:t>Looks much different in urban area than in suburban regions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7652" name="Content Placeholder 5" descr="momkid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2286000"/>
            <a:ext cx="134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4152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Outreach</a:t>
            </a:r>
            <a:endParaRPr lang="en-US" dirty="0"/>
          </a:p>
        </p:txBody>
      </p:sp>
      <p:pic>
        <p:nvPicPr>
          <p:cNvPr id="29698" name="Content Placeholder 5" descr="MC900047811.WMF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00800" y="1981200"/>
            <a:ext cx="1665288" cy="28209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295400"/>
            <a:ext cx="6629400" cy="5562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What does it look like?</a:t>
            </a:r>
          </a:p>
          <a:p>
            <a:r>
              <a:rPr lang="en-US" sz="2500" smtClean="0"/>
              <a:t>Street Outreach </a:t>
            </a:r>
          </a:p>
          <a:p>
            <a:r>
              <a:rPr lang="en-US" sz="2500" smtClean="0"/>
              <a:t>Partnerships with Police</a:t>
            </a:r>
          </a:p>
          <a:p>
            <a:r>
              <a:rPr lang="en-US" sz="2500" smtClean="0"/>
              <a:t>Resources Awareness/Education</a:t>
            </a:r>
          </a:p>
          <a:p>
            <a:r>
              <a:rPr lang="en-US" sz="2500" smtClean="0"/>
              <a:t>Project Homeless Connect/Stand Down</a:t>
            </a:r>
          </a:p>
          <a:p>
            <a:r>
              <a:rPr lang="en-US" sz="2500" smtClean="0"/>
              <a:t>Emergency Shelter </a:t>
            </a:r>
          </a:p>
          <a:p>
            <a:r>
              <a:rPr lang="en-US" sz="2500" smtClean="0"/>
              <a:t>Drop-ins/Opportunity Centers/Homeless Resource Center</a:t>
            </a:r>
          </a:p>
          <a:p>
            <a:r>
              <a:rPr lang="en-US" sz="2500" smtClean="0"/>
              <a:t>Coordinated Access/No Wrong Door</a:t>
            </a:r>
          </a:p>
          <a:p>
            <a:r>
              <a:rPr lang="en-US" sz="2500" smtClean="0"/>
              <a:t>Culturally Competent /Specific Services</a:t>
            </a:r>
          </a:p>
          <a:p>
            <a:r>
              <a:rPr lang="en-US" sz="2500" smtClean="0"/>
              <a:t>School Liaisons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9700" name="Content Placeholder 5" descr="momkid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0" y="2286000"/>
            <a:ext cx="134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Homelessness Prevention: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6096000" cy="5334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Who is it For?</a:t>
            </a:r>
          </a:p>
          <a:p>
            <a:r>
              <a:rPr lang="en-US" smtClean="0"/>
              <a:t>Low-Income</a:t>
            </a:r>
          </a:p>
          <a:p>
            <a:r>
              <a:rPr lang="en-US" smtClean="0"/>
              <a:t>Limited to moderate barriers</a:t>
            </a:r>
          </a:p>
          <a:p>
            <a:r>
              <a:rPr lang="en-US" smtClean="0"/>
              <a:t>At-risk of losing housing</a:t>
            </a:r>
          </a:p>
          <a:p>
            <a:r>
              <a:rPr lang="en-US" smtClean="0"/>
              <a:t>Crisis likely to be resolved within reasonable timeline</a:t>
            </a:r>
          </a:p>
          <a:p>
            <a:r>
              <a:rPr lang="en-US" smtClean="0"/>
              <a:t>Sometimes needing case management support, sometimes just needing cash assistance</a:t>
            </a:r>
          </a:p>
          <a:p>
            <a:r>
              <a:rPr lang="en-US" smtClean="0"/>
              <a:t>Folks exiting public institutions (corrections, foster care, etc.)</a:t>
            </a:r>
          </a:p>
          <a:p>
            <a:endParaRPr lang="en-US" smtClean="0"/>
          </a:p>
          <a:p>
            <a:endParaRPr lang="en-US" smtClean="0"/>
          </a:p>
        </p:txBody>
      </p:sp>
      <p:grpSp>
        <p:nvGrpSpPr>
          <p:cNvPr id="31747" name="Group 6"/>
          <p:cNvGrpSpPr>
            <a:grpSpLocks/>
          </p:cNvGrpSpPr>
          <p:nvPr/>
        </p:nvGrpSpPr>
        <p:grpSpPr bwMode="auto">
          <a:xfrm>
            <a:off x="6054725" y="2084388"/>
            <a:ext cx="2555875" cy="2595562"/>
            <a:chOff x="3387242" y="2083785"/>
            <a:chExt cx="2556358" cy="2596267"/>
          </a:xfrm>
        </p:grpSpPr>
        <p:pic>
          <p:nvPicPr>
            <p:cNvPr id="31748" name="Content Placeholder 5" descr="momkid.WM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7242" y="2232940"/>
              <a:ext cx="1271982" cy="244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9" name="Picture 8" descr="MC900047811.WM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2083785"/>
              <a:ext cx="1524000" cy="258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51360</TotalTime>
  <Words>2055</Words>
  <Application>Microsoft Office PowerPoint</Application>
  <PresentationFormat>On-screen Show (4:3)</PresentationFormat>
  <Paragraphs>434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Franklin Gothic Medium</vt:lpstr>
      <vt:lpstr>Franklin Gothic Book</vt:lpstr>
      <vt:lpstr>Wingdings 2</vt:lpstr>
      <vt:lpstr>Wingdings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Ascension Place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Ascension Place</dc:creator>
  <cp:lastModifiedBy>Open Access Connections</cp:lastModifiedBy>
  <cp:revision>155</cp:revision>
  <dcterms:created xsi:type="dcterms:W3CDTF">2008-03-06T20:27:54Z</dcterms:created>
  <dcterms:modified xsi:type="dcterms:W3CDTF">2012-04-25T17:12:14Z</dcterms:modified>
</cp:coreProperties>
</file>