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0"/>
  </p:notesMasterIdLst>
  <p:handoutMasterIdLst>
    <p:handoutMasterId r:id="rId11"/>
  </p:handoutMasterIdLst>
  <p:sldIdLst>
    <p:sldId id="256" r:id="rId2"/>
    <p:sldId id="294" r:id="rId3"/>
    <p:sldId id="301" r:id="rId4"/>
    <p:sldId id="295" r:id="rId5"/>
    <p:sldId id="296" r:id="rId6"/>
    <p:sldId id="298" r:id="rId7"/>
    <p:sldId id="299" r:id="rId8"/>
    <p:sldId id="30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90" d="100"/>
          <a:sy n="90" d="100"/>
        </p:scale>
        <p:origin x="-918" y="-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3D50C32-9E30-4CC2-84BB-D548F183458A}" type="datetimeFigureOut">
              <a:rPr lang="en-US" smtClean="0"/>
              <a:t>2/24/2014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1EFED38-658D-49E8-8D19-C65916EEF7BC}" type="slidenum">
              <a:rPr lang="en-US" smtClean="0"/>
              <a:t>‹#›</a:t>
            </a:fld>
            <a:endParaRPr lang="en-US"/>
          </a:p>
        </p:txBody>
      </p:sp>
    </p:spTree>
    <p:extLst>
      <p:ext uri="{BB962C8B-B14F-4D97-AF65-F5344CB8AC3E}">
        <p14:creationId xmlns:p14="http://schemas.microsoft.com/office/powerpoint/2010/main" val="397786306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93700B-784E-4AD1-A6D5-60BBB6AC1736}" type="datetimeFigureOut">
              <a:rPr lang="en-US" smtClean="0"/>
              <a:t>2/24/2014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A594DD8-60CB-413B-B411-053537764D39}" type="slidenum">
              <a:rPr lang="en-US" smtClean="0"/>
              <a:t>‹#›</a:t>
            </a:fld>
            <a:endParaRPr lang="en-US"/>
          </a:p>
        </p:txBody>
      </p:sp>
    </p:spTree>
    <p:extLst>
      <p:ext uri="{BB962C8B-B14F-4D97-AF65-F5344CB8AC3E}">
        <p14:creationId xmlns:p14="http://schemas.microsoft.com/office/powerpoint/2010/main" val="66356165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2</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3</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4</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5</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6</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7</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594DD8-60CB-413B-B411-053537764D39}" type="slidenum">
              <a:rPr lang="en-US" smtClean="0"/>
              <a:t>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508668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065BE-0657-4A47-90AD-C21C55E16B19}" type="datetime4">
              <a:rPr lang="en-US" smtClean="0"/>
              <a:pPr/>
              <a:t>February 24,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87384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February 24,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22576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February 24,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98197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BB8AF-C16A-4836-A92D-61834B5F0BA5}" type="datetime4">
              <a:rPr lang="en-US" smtClean="0"/>
              <a:pPr/>
              <a:t>February 24,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98427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February 24,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10480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A18F4-33C3-445B-924C-31108C51719C}" type="datetime4">
              <a:rPr lang="en-US" smtClean="0"/>
              <a:pPr/>
              <a:t>February 24,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55437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7543A-E259-478F-9E0D-57BA40E442B7}" type="datetime4">
              <a:rPr lang="en-US" smtClean="0"/>
              <a:pPr/>
              <a:t>February 24,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40591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February 24,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77666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February 24,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427841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February 24, 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45820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February 24,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26408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B13E-D5AF-485E-81A1-82A140076526}" type="datetime4">
              <a:rPr lang="en-US" smtClean="0"/>
              <a:pPr/>
              <a:t>February 24, 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8274853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4680" y="1028918"/>
            <a:ext cx="3886200" cy="2895599"/>
          </a:xfrm>
        </p:spPr>
        <p:txBody>
          <a:bodyPr>
            <a:normAutofit/>
          </a:bodyPr>
          <a:lstStyle/>
          <a:p>
            <a:r>
              <a:rPr lang="en-US" dirty="0" smtClean="0">
                <a:latin typeface="Albertus MT" pitchFamily="18" charset="0"/>
              </a:rPr>
              <a:t>How </a:t>
            </a:r>
            <a:r>
              <a:rPr lang="en-US" smtClean="0">
                <a:latin typeface="Albertus MT" pitchFamily="18" charset="0"/>
              </a:rPr>
              <a:t>to Make a </a:t>
            </a:r>
            <a:r>
              <a:rPr lang="en-US" dirty="0" smtClean="0">
                <a:latin typeface="Albertus MT" pitchFamily="18" charset="0"/>
              </a:rPr>
              <a:t>Bad Referral</a:t>
            </a:r>
            <a:br>
              <a:rPr lang="en-US" dirty="0" smtClean="0">
                <a:latin typeface="Albertus MT" pitchFamily="18" charset="0"/>
              </a:rPr>
            </a:br>
            <a:r>
              <a:rPr lang="en-US" sz="2400" dirty="0">
                <a:latin typeface="Albertus MT" pitchFamily="18" charset="0"/>
              </a:rPr>
              <a:t/>
            </a:r>
            <a:br>
              <a:rPr lang="en-US" sz="2400" dirty="0">
                <a:latin typeface="Albertus MT" pitchFamily="18" charset="0"/>
              </a:rPr>
            </a:br>
            <a:r>
              <a:rPr lang="en-US" sz="2400" dirty="0" smtClean="0">
                <a:latin typeface="Albertus MT" pitchFamily="18" charset="0"/>
              </a:rPr>
              <a:t>Marti </a:t>
            </a:r>
            <a:r>
              <a:rPr lang="en-US" sz="2400" dirty="0" err="1" smtClean="0">
                <a:latin typeface="Albertus MT" pitchFamily="18" charset="0"/>
              </a:rPr>
              <a:t>Maltby</a:t>
            </a:r>
            <a:r>
              <a:rPr lang="en-US" sz="2400" dirty="0" smtClean="0">
                <a:latin typeface="Albertus MT" pitchFamily="18" charset="0"/>
              </a:rPr>
              <a:t/>
            </a:r>
            <a:br>
              <a:rPr lang="en-US" sz="2400" dirty="0" smtClean="0">
                <a:latin typeface="Albertus MT" pitchFamily="18" charset="0"/>
              </a:rPr>
            </a:br>
            <a:r>
              <a:rPr lang="en-US" sz="2400" dirty="0" smtClean="0">
                <a:latin typeface="Albertus MT" pitchFamily="18" charset="0"/>
              </a:rPr>
              <a:t>Program Director</a:t>
            </a:r>
            <a:endParaRPr lang="en-US" sz="2400" dirty="0">
              <a:latin typeface="Albertus MT" pitchFamily="18" charset="0"/>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73264" t="34603" r="5436" b="7937"/>
          <a:stretch/>
        </p:blipFill>
        <p:spPr>
          <a:xfrm>
            <a:off x="6960563" y="5920276"/>
            <a:ext cx="2188027" cy="93772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 y="1905000"/>
            <a:ext cx="2602992" cy="1316736"/>
          </a:xfrm>
          <a:prstGeom prst="rect">
            <a:avLst/>
          </a:prstGeom>
        </p:spPr>
      </p:pic>
      <p:cxnSp>
        <p:nvCxnSpPr>
          <p:cNvPr id="7" name="Straight Connector 6"/>
          <p:cNvCxnSpPr/>
          <p:nvPr/>
        </p:nvCxnSpPr>
        <p:spPr>
          <a:xfrm>
            <a:off x="4191000" y="746107"/>
            <a:ext cx="0" cy="327660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6" name="Picture 2" descr="HOC_word template_bottom"/>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HOC_word template_bottom"/>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66434" t="21803" r="4511" b="14464"/>
          <a:stretch/>
        </p:blipFill>
        <p:spPr bwMode="auto">
          <a:xfrm>
            <a:off x="5714999" y="6389138"/>
            <a:ext cx="1245563" cy="44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19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3323987"/>
          </a:xfrm>
          <a:prstGeom prst="rect">
            <a:avLst/>
          </a:prstGeom>
          <a:noFill/>
          <a:ln>
            <a:noFill/>
          </a:ln>
        </p:spPr>
        <p:txBody>
          <a:bodyPr wrap="square" rtlCol="0">
            <a:spAutoFit/>
          </a:bodyPr>
          <a:lstStyle/>
          <a:p>
            <a:pPr algn="ctr">
              <a:lnSpc>
                <a:spcPct val="150000"/>
              </a:lnSpc>
            </a:pPr>
            <a:r>
              <a:rPr lang="en-US" sz="3200" b="1" dirty="0" smtClean="0">
                <a:latin typeface="Albertus MT" pitchFamily="18" charset="0"/>
              </a:rPr>
              <a:t>Disclaimer</a:t>
            </a:r>
          </a:p>
          <a:p>
            <a:pPr>
              <a:lnSpc>
                <a:spcPct val="150000"/>
              </a:lnSpc>
            </a:pPr>
            <a:endParaRPr lang="en-US" smtClean="0">
              <a:latin typeface="Albertus MT" pitchFamily="18" charset="0"/>
            </a:endParaRPr>
          </a:p>
          <a:p>
            <a:pPr>
              <a:lnSpc>
                <a:spcPct val="150000"/>
              </a:lnSpc>
            </a:pPr>
            <a:r>
              <a:rPr lang="en-US" smtClean="0">
                <a:latin typeface="Albertus MT" pitchFamily="18" charset="0"/>
              </a:rPr>
              <a:t>The </a:t>
            </a:r>
            <a:r>
              <a:rPr lang="en-US" dirty="0" smtClean="0">
                <a:latin typeface="Albertus MT" pitchFamily="18" charset="0"/>
              </a:rPr>
              <a:t>following referral letters are real. All information that would identify the clients has been removed to protect their identity. All information that would identify the agencies that employed the individuals who wrote these referrals letters has been removed so that they don’t get </a:t>
            </a:r>
            <a:r>
              <a:rPr lang="en-US" i="1" dirty="0" smtClean="0">
                <a:latin typeface="Albertus MT" pitchFamily="18" charset="0"/>
              </a:rPr>
              <a:t>really </a:t>
            </a:r>
            <a:r>
              <a:rPr lang="en-US" dirty="0" smtClean="0">
                <a:latin typeface="Albertus MT" pitchFamily="18" charset="0"/>
              </a:rPr>
              <a:t>mad at me for making them look bad.</a:t>
            </a:r>
            <a:endParaRPr lang="en-US" dirty="0">
              <a:latin typeface="Albertus MT" pitchFamily="18" charset="0"/>
            </a:endParaRPr>
          </a:p>
        </p:txBody>
      </p:sp>
    </p:spTree>
    <p:extLst>
      <p:ext uri="{BB962C8B-B14F-4D97-AF65-F5344CB8AC3E}">
        <p14:creationId xmlns:p14="http://schemas.microsoft.com/office/powerpoint/2010/main" val="9538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5032340"/>
          </a:xfrm>
          <a:prstGeom prst="rect">
            <a:avLst/>
          </a:prstGeom>
          <a:noFill/>
          <a:ln>
            <a:noFill/>
          </a:ln>
        </p:spPr>
        <p:txBody>
          <a:bodyPr wrap="square" rtlCol="0">
            <a:spAutoFit/>
          </a:bodyPr>
          <a:lstStyle/>
          <a:p>
            <a:pPr>
              <a:lnSpc>
                <a:spcPct val="150000"/>
              </a:lnSpc>
            </a:pPr>
            <a:r>
              <a:rPr lang="en-US" dirty="0" smtClean="0">
                <a:latin typeface="Albertus MT" pitchFamily="18" charset="0"/>
              </a:rPr>
              <a:t>To </a:t>
            </a:r>
            <a:r>
              <a:rPr lang="en-US" dirty="0">
                <a:latin typeface="Albertus MT" pitchFamily="18" charset="0"/>
              </a:rPr>
              <a:t>whom it may concern;</a:t>
            </a:r>
          </a:p>
          <a:p>
            <a:pPr>
              <a:lnSpc>
                <a:spcPct val="150000"/>
              </a:lnSpc>
            </a:pPr>
            <a:r>
              <a:rPr lang="en-US" dirty="0">
                <a:latin typeface="Albertus MT" pitchFamily="18" charset="0"/>
              </a:rPr>
              <a:t> </a:t>
            </a:r>
          </a:p>
          <a:p>
            <a:pPr>
              <a:lnSpc>
                <a:spcPct val="150000"/>
              </a:lnSpc>
            </a:pPr>
            <a:r>
              <a:rPr lang="en-US" dirty="0">
                <a:latin typeface="Albertus MT" pitchFamily="18" charset="0"/>
              </a:rPr>
              <a:t>	</a:t>
            </a:r>
            <a:r>
              <a:rPr lang="en-US" dirty="0" smtClean="0">
                <a:latin typeface="Albertus MT" pitchFamily="18" charset="0"/>
              </a:rPr>
              <a:t>[My client] would </a:t>
            </a:r>
            <a:r>
              <a:rPr lang="en-US" dirty="0">
                <a:latin typeface="Albertus MT" pitchFamily="18" charset="0"/>
              </a:rPr>
              <a:t>like to relocate from </a:t>
            </a:r>
            <a:r>
              <a:rPr lang="en-US" dirty="0" smtClean="0">
                <a:latin typeface="Albertus MT" pitchFamily="18" charset="0"/>
              </a:rPr>
              <a:t>[here] to [there] due </a:t>
            </a:r>
            <a:r>
              <a:rPr lang="en-US" dirty="0">
                <a:latin typeface="Albertus MT" pitchFamily="18" charset="0"/>
              </a:rPr>
              <a:t>to employment opportunities afforded him there he feels he is unable to receive here. This is a referral letter on behalf of </a:t>
            </a:r>
            <a:r>
              <a:rPr lang="en-US" dirty="0" smtClean="0">
                <a:latin typeface="Albertus MT" pitchFamily="18" charset="0"/>
              </a:rPr>
              <a:t>[my client]. Please </a:t>
            </a:r>
            <a:r>
              <a:rPr lang="en-US" dirty="0">
                <a:latin typeface="Albertus MT" pitchFamily="18" charset="0"/>
              </a:rPr>
              <a:t>use this as a tool to assess whether or not </a:t>
            </a:r>
            <a:r>
              <a:rPr lang="en-US" dirty="0" smtClean="0">
                <a:latin typeface="Albertus MT" pitchFamily="18" charset="0"/>
              </a:rPr>
              <a:t>[my client] fits </a:t>
            </a:r>
            <a:r>
              <a:rPr lang="en-US" dirty="0">
                <a:latin typeface="Albertus MT" pitchFamily="18" charset="0"/>
              </a:rPr>
              <a:t>the requirements for your program. </a:t>
            </a:r>
          </a:p>
          <a:p>
            <a:pPr>
              <a:lnSpc>
                <a:spcPct val="150000"/>
              </a:lnSpc>
            </a:pPr>
            <a:r>
              <a:rPr lang="en-US" dirty="0">
                <a:latin typeface="Albertus MT" pitchFamily="18" charset="0"/>
              </a:rPr>
              <a:t>	</a:t>
            </a:r>
            <a:r>
              <a:rPr lang="en-US" dirty="0" smtClean="0">
                <a:latin typeface="Albertus MT" pitchFamily="18" charset="0"/>
              </a:rPr>
              <a:t>[My client] has </a:t>
            </a:r>
            <a:r>
              <a:rPr lang="en-US" dirty="0">
                <a:latin typeface="Albertus MT" pitchFamily="18" charset="0"/>
              </a:rPr>
              <a:t>been </a:t>
            </a:r>
            <a:r>
              <a:rPr lang="en-US" dirty="0" smtClean="0">
                <a:latin typeface="Albertus MT" pitchFamily="18" charset="0"/>
              </a:rPr>
              <a:t>[here] since [date]. </a:t>
            </a:r>
            <a:r>
              <a:rPr lang="en-US" dirty="0">
                <a:latin typeface="Albertus MT" pitchFamily="18" charset="0"/>
              </a:rPr>
              <a:t>He hasn’t given us any problems nor has he been involved in issues with other residents. </a:t>
            </a:r>
            <a:r>
              <a:rPr lang="en-US" dirty="0" smtClean="0">
                <a:latin typeface="Albertus MT" pitchFamily="18" charset="0"/>
              </a:rPr>
              <a:t>[My client] is </a:t>
            </a:r>
            <a:r>
              <a:rPr lang="en-US" dirty="0">
                <a:latin typeface="Albertus MT" pitchFamily="18" charset="0"/>
              </a:rPr>
              <a:t>requesting this move, I am merely trying to accommodate him in any way I can.</a:t>
            </a:r>
          </a:p>
          <a:p>
            <a:pPr>
              <a:lnSpc>
                <a:spcPct val="150000"/>
              </a:lnSpc>
            </a:pPr>
            <a:r>
              <a:rPr lang="en-US" dirty="0">
                <a:latin typeface="Albertus MT" pitchFamily="18" charset="0"/>
              </a:rPr>
              <a:t>  </a:t>
            </a:r>
          </a:p>
          <a:p>
            <a:pPr>
              <a:lnSpc>
                <a:spcPct val="150000"/>
              </a:lnSpc>
            </a:pPr>
            <a:r>
              <a:rPr lang="en-US" dirty="0" smtClean="0">
                <a:latin typeface="Albertus MT" pitchFamily="18" charset="0"/>
              </a:rPr>
              <a:t>[Me]</a:t>
            </a:r>
            <a:endParaRPr lang="en-US" dirty="0">
              <a:latin typeface="Albertus MT" pitchFamily="18" charset="0"/>
            </a:endParaRPr>
          </a:p>
          <a:p>
            <a:pPr>
              <a:lnSpc>
                <a:spcPct val="150000"/>
              </a:lnSpc>
            </a:pPr>
            <a:r>
              <a:rPr lang="en-US" dirty="0">
                <a:latin typeface="Albertus MT" pitchFamily="18" charset="0"/>
              </a:rPr>
              <a:t>Case </a:t>
            </a:r>
            <a:r>
              <a:rPr lang="en-US" dirty="0" smtClean="0">
                <a:latin typeface="Albertus MT" pitchFamily="18" charset="0"/>
              </a:rPr>
              <a:t>Manager</a:t>
            </a:r>
            <a:endParaRPr lang="en-US" dirty="0">
              <a:latin typeface="Albertus MT" pitchFamily="18" charset="0"/>
            </a:endParaRPr>
          </a:p>
        </p:txBody>
      </p:sp>
    </p:spTree>
    <p:extLst>
      <p:ext uri="{BB962C8B-B14F-4D97-AF65-F5344CB8AC3E}">
        <p14:creationId xmlns:p14="http://schemas.microsoft.com/office/powerpoint/2010/main" val="146847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5493812"/>
          </a:xfrm>
          <a:prstGeom prst="rect">
            <a:avLst/>
          </a:prstGeom>
          <a:noFill/>
          <a:ln>
            <a:noFill/>
          </a:ln>
        </p:spPr>
        <p:txBody>
          <a:bodyPr wrap="square" rtlCol="0">
            <a:spAutoFit/>
          </a:bodyPr>
          <a:lstStyle/>
          <a:p>
            <a:r>
              <a:rPr lang="en-US" dirty="0" smtClean="0">
                <a:latin typeface="Albertus MT" pitchFamily="18" charset="0"/>
              </a:rPr>
              <a:t>To </a:t>
            </a:r>
            <a:r>
              <a:rPr lang="en-US" dirty="0">
                <a:latin typeface="Albertus MT" pitchFamily="18" charset="0"/>
              </a:rPr>
              <a:t>W</a:t>
            </a:r>
            <a:r>
              <a:rPr lang="en-US" dirty="0" smtClean="0">
                <a:latin typeface="Albertus MT" pitchFamily="18" charset="0"/>
              </a:rPr>
              <a:t>hom It </a:t>
            </a:r>
            <a:r>
              <a:rPr lang="en-US" dirty="0">
                <a:latin typeface="Albertus MT" pitchFamily="18" charset="0"/>
              </a:rPr>
              <a:t>M</a:t>
            </a:r>
            <a:r>
              <a:rPr lang="en-US" dirty="0" smtClean="0">
                <a:latin typeface="Albertus MT" pitchFamily="18" charset="0"/>
              </a:rPr>
              <a:t>ay </a:t>
            </a:r>
            <a:r>
              <a:rPr lang="en-US" dirty="0">
                <a:latin typeface="Albertus MT" pitchFamily="18" charset="0"/>
              </a:rPr>
              <a:t>C</a:t>
            </a:r>
            <a:r>
              <a:rPr lang="en-US" dirty="0" smtClean="0">
                <a:latin typeface="Albertus MT" pitchFamily="18" charset="0"/>
              </a:rPr>
              <a:t>oncern</a:t>
            </a:r>
            <a:r>
              <a:rPr lang="en-US" dirty="0">
                <a:latin typeface="Albertus MT" pitchFamily="18" charset="0"/>
              </a:rPr>
              <a:t>;</a:t>
            </a:r>
          </a:p>
          <a:p>
            <a:r>
              <a:rPr lang="en-US" dirty="0">
                <a:latin typeface="Albertus MT" pitchFamily="18" charset="0"/>
              </a:rPr>
              <a:t> </a:t>
            </a:r>
          </a:p>
          <a:p>
            <a:pPr>
              <a:lnSpc>
                <a:spcPct val="150000"/>
              </a:lnSpc>
            </a:pPr>
            <a:r>
              <a:rPr lang="en-US" dirty="0">
                <a:latin typeface="Albertus MT" pitchFamily="18" charset="0"/>
              </a:rPr>
              <a:t> </a:t>
            </a:r>
            <a:r>
              <a:rPr lang="en-US" dirty="0" smtClean="0">
                <a:latin typeface="Albertus MT" pitchFamily="18" charset="0"/>
              </a:rPr>
              <a:t>I am a Case Manager with the [Housing Program] here at [my agency]. This letter is in regards to [my </a:t>
            </a:r>
            <a:r>
              <a:rPr lang="en-US" dirty="0">
                <a:latin typeface="Albertus MT" pitchFamily="18" charset="0"/>
              </a:rPr>
              <a:t>c</a:t>
            </a:r>
            <a:r>
              <a:rPr lang="en-US" dirty="0" smtClean="0">
                <a:latin typeface="Albertus MT" pitchFamily="18" charset="0"/>
              </a:rPr>
              <a:t>lient] of the above mentioned address. [</a:t>
            </a:r>
            <a:r>
              <a:rPr lang="en-US" dirty="0">
                <a:latin typeface="Albertus MT" pitchFamily="18" charset="0"/>
              </a:rPr>
              <a:t>M</a:t>
            </a:r>
            <a:r>
              <a:rPr lang="en-US" dirty="0" smtClean="0">
                <a:latin typeface="Albertus MT" pitchFamily="18" charset="0"/>
              </a:rPr>
              <a:t>y </a:t>
            </a:r>
            <a:r>
              <a:rPr lang="en-US" dirty="0">
                <a:latin typeface="Albertus MT" pitchFamily="18" charset="0"/>
              </a:rPr>
              <a:t>c</a:t>
            </a:r>
            <a:r>
              <a:rPr lang="en-US" dirty="0" smtClean="0">
                <a:latin typeface="Albertus MT" pitchFamily="18" charset="0"/>
              </a:rPr>
              <a:t>lient] has been associated with [my agency] since [her intake date]. Since that time she has moved on to our [Housing Program] and has been in [the Housing Program] since [another date].</a:t>
            </a:r>
          </a:p>
          <a:p>
            <a:pPr>
              <a:lnSpc>
                <a:spcPct val="150000"/>
              </a:lnSpc>
            </a:pPr>
            <a:r>
              <a:rPr lang="en-US" dirty="0">
                <a:latin typeface="Albertus MT" pitchFamily="18" charset="0"/>
              </a:rPr>
              <a:t>	</a:t>
            </a:r>
            <a:r>
              <a:rPr lang="en-US" dirty="0" smtClean="0">
                <a:latin typeface="Albertus MT" pitchFamily="18" charset="0"/>
              </a:rPr>
              <a:t>[My client] is a Client [</a:t>
            </a:r>
            <a:r>
              <a:rPr lang="en-US" smtClean="0">
                <a:latin typeface="Albertus MT" pitchFamily="18" charset="0"/>
              </a:rPr>
              <a:t>in housing] that </a:t>
            </a:r>
            <a:r>
              <a:rPr lang="en-US" dirty="0" smtClean="0">
                <a:latin typeface="Albertus MT" pitchFamily="18" charset="0"/>
              </a:rPr>
              <a:t>has continued to be more self-sufficient and able to handle the pressures of living in ones own Apt. [My client] has maintained a sober life style and we have had no new issues to deal with. If at all possible, I would recommend that she be given any assistance your organization may have to give and that [my client] is worthy of such consideration.</a:t>
            </a:r>
            <a:endParaRPr lang="en-US" dirty="0">
              <a:latin typeface="Albertus MT" pitchFamily="18" charset="0"/>
            </a:endParaRPr>
          </a:p>
          <a:p>
            <a:r>
              <a:rPr lang="en-US" dirty="0">
                <a:latin typeface="Albertus MT" pitchFamily="18" charset="0"/>
              </a:rPr>
              <a:t> </a:t>
            </a:r>
          </a:p>
        </p:txBody>
      </p:sp>
    </p:spTree>
    <p:extLst>
      <p:ext uri="{BB962C8B-B14F-4D97-AF65-F5344CB8AC3E}">
        <p14:creationId xmlns:p14="http://schemas.microsoft.com/office/powerpoint/2010/main" val="291654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685800"/>
            <a:ext cx="8001000" cy="3000821"/>
          </a:xfrm>
          <a:prstGeom prst="rect">
            <a:avLst/>
          </a:prstGeom>
          <a:noFill/>
          <a:ln>
            <a:noFill/>
          </a:ln>
        </p:spPr>
        <p:txBody>
          <a:bodyPr wrap="square" rtlCol="0">
            <a:spAutoFit/>
          </a:bodyPr>
          <a:lstStyle/>
          <a:p>
            <a:pPr>
              <a:lnSpc>
                <a:spcPct val="150000"/>
              </a:lnSpc>
            </a:pPr>
            <a:r>
              <a:rPr lang="en-US" dirty="0" smtClean="0">
                <a:latin typeface="Albertus MT" pitchFamily="18" charset="0"/>
              </a:rPr>
              <a:t>She owed $600.00 from [last year] and has paid $500 of that, so $100 from [last year] was carried over to [this year]. She owes $186.00 from months Jan. to May which comes to $930. All of this comes to a total of $1,030. She need help with this to avoid the risk of losing her housing.</a:t>
            </a:r>
          </a:p>
          <a:p>
            <a:pPr>
              <a:lnSpc>
                <a:spcPct val="150000"/>
              </a:lnSpc>
            </a:pPr>
            <a:r>
              <a:rPr lang="en-US" dirty="0" smtClean="0">
                <a:latin typeface="Albertus MT" pitchFamily="18" charset="0"/>
              </a:rPr>
              <a:t>Thanking</a:t>
            </a:r>
            <a:r>
              <a:rPr lang="en-US" dirty="0">
                <a:latin typeface="Albertus MT" pitchFamily="18" charset="0"/>
              </a:rPr>
              <a:t> </a:t>
            </a:r>
            <a:r>
              <a:rPr lang="en-US" dirty="0" smtClean="0">
                <a:latin typeface="Albertus MT" pitchFamily="18" charset="0"/>
              </a:rPr>
              <a:t>you in Advance, for any consideration given,</a:t>
            </a:r>
          </a:p>
          <a:p>
            <a:pPr>
              <a:lnSpc>
                <a:spcPct val="150000"/>
              </a:lnSpc>
            </a:pPr>
            <a:endParaRPr lang="en-US" dirty="0" smtClean="0">
              <a:latin typeface="Albertus MT" pitchFamily="18" charset="0"/>
            </a:endParaRPr>
          </a:p>
          <a:p>
            <a:pPr>
              <a:lnSpc>
                <a:spcPct val="150000"/>
              </a:lnSpc>
            </a:pPr>
            <a:r>
              <a:rPr lang="en-US" dirty="0" smtClean="0">
                <a:latin typeface="Albertus MT" pitchFamily="18" charset="0"/>
              </a:rPr>
              <a:t>[Case Manager]</a:t>
            </a:r>
            <a:endParaRPr lang="en-US" dirty="0">
              <a:latin typeface="Albertus MT" pitchFamily="18" charset="0"/>
            </a:endParaRPr>
          </a:p>
        </p:txBody>
      </p:sp>
    </p:spTree>
    <p:extLst>
      <p:ext uri="{BB962C8B-B14F-4D97-AF65-F5344CB8AC3E}">
        <p14:creationId xmlns:p14="http://schemas.microsoft.com/office/powerpoint/2010/main" val="343506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295399" y="4483395"/>
            <a:ext cx="6269821" cy="830997"/>
          </a:xfrm>
          <a:prstGeom prst="rect">
            <a:avLst/>
          </a:prstGeom>
          <a:noFill/>
          <a:ln>
            <a:solidFill>
              <a:schemeClr val="tx1"/>
            </a:solidFill>
          </a:ln>
        </p:spPr>
        <p:txBody>
          <a:bodyPr wrap="square" rtlCol="0">
            <a:spAutoFit/>
          </a:bodyPr>
          <a:lstStyle/>
          <a:p>
            <a:pPr algn="ctr">
              <a:lnSpc>
                <a:spcPct val="150000"/>
              </a:lnSpc>
            </a:pPr>
            <a:r>
              <a:rPr lang="en-US" sz="3200" dirty="0" smtClean="0">
                <a:latin typeface="Albertus MT" pitchFamily="18" charset="0"/>
              </a:rPr>
              <a:t>“Here’s a good idea: Have a point!”</a:t>
            </a:r>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738186"/>
            <a:ext cx="6269820" cy="3529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811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1066800"/>
            <a:ext cx="8001000" cy="3991157"/>
          </a:xfrm>
          <a:prstGeom prst="rect">
            <a:avLst/>
          </a:prstGeom>
          <a:noFill/>
          <a:ln>
            <a:noFill/>
          </a:ln>
        </p:spPr>
        <p:txBody>
          <a:bodyPr wrap="square" rtlCol="0">
            <a:spAutoFit/>
          </a:bodyPr>
          <a:lstStyle/>
          <a:p>
            <a:pPr algn="ctr">
              <a:lnSpc>
                <a:spcPct val="150000"/>
              </a:lnSpc>
            </a:pPr>
            <a:r>
              <a:rPr lang="en-US" sz="3200" b="1" dirty="0" smtClean="0">
                <a:latin typeface="Albertus MT" pitchFamily="18" charset="0"/>
              </a:rPr>
              <a:t>To Make a Good Referral:</a:t>
            </a:r>
          </a:p>
          <a:p>
            <a:pPr marL="514350" indent="-514350" algn="ctr">
              <a:lnSpc>
                <a:spcPct val="150000"/>
              </a:lnSpc>
              <a:buFont typeface="+mj-lt"/>
              <a:buAutoNum type="arabicPeriod"/>
            </a:pPr>
            <a:r>
              <a:rPr lang="en-US" sz="2800" dirty="0" smtClean="0">
                <a:latin typeface="Albertus MT" pitchFamily="18" charset="0"/>
              </a:rPr>
              <a:t>Know who you are referring your client to</a:t>
            </a:r>
          </a:p>
          <a:p>
            <a:pPr marL="514350" indent="-514350" algn="ctr">
              <a:lnSpc>
                <a:spcPct val="150000"/>
              </a:lnSpc>
              <a:buFont typeface="+mj-lt"/>
              <a:buAutoNum type="arabicPeriod"/>
            </a:pPr>
            <a:r>
              <a:rPr lang="en-US" sz="2800" dirty="0" smtClean="0">
                <a:latin typeface="Albertus MT" pitchFamily="18" charset="0"/>
              </a:rPr>
              <a:t>Include pertinent information in the referral</a:t>
            </a:r>
          </a:p>
          <a:p>
            <a:pPr marL="514350" indent="-514350" algn="ctr">
              <a:lnSpc>
                <a:spcPct val="150000"/>
              </a:lnSpc>
              <a:buFont typeface="+mj-lt"/>
              <a:buAutoNum type="arabicPeriod"/>
            </a:pPr>
            <a:r>
              <a:rPr lang="en-US" sz="2800" dirty="0" smtClean="0">
                <a:latin typeface="Albertus MT" pitchFamily="18" charset="0"/>
              </a:rPr>
              <a:t>Prepare both sides</a:t>
            </a:r>
          </a:p>
          <a:p>
            <a:pPr marL="514350" indent="-514350" algn="ctr">
              <a:lnSpc>
                <a:spcPct val="150000"/>
              </a:lnSpc>
              <a:buFont typeface="+mj-lt"/>
              <a:buAutoNum type="arabicPeriod"/>
            </a:pPr>
            <a:r>
              <a:rPr lang="en-US" sz="2800" dirty="0" smtClean="0">
                <a:latin typeface="Albertus MT" pitchFamily="18" charset="0"/>
              </a:rPr>
              <a:t>Accompany the client if possible</a:t>
            </a:r>
          </a:p>
          <a:p>
            <a:pPr marL="514350" indent="-514350" algn="ctr">
              <a:lnSpc>
                <a:spcPct val="150000"/>
              </a:lnSpc>
              <a:buFont typeface="+mj-lt"/>
              <a:buAutoNum type="arabicPeriod"/>
            </a:pPr>
            <a:r>
              <a:rPr lang="en-US" sz="2800" dirty="0" smtClean="0">
                <a:latin typeface="Albertus MT" pitchFamily="18" charset="0"/>
              </a:rPr>
              <a:t>Follow up with both sides</a:t>
            </a:r>
          </a:p>
        </p:txBody>
      </p:sp>
    </p:spTree>
    <p:extLst>
      <p:ext uri="{BB962C8B-B14F-4D97-AF65-F5344CB8AC3E}">
        <p14:creationId xmlns:p14="http://schemas.microsoft.com/office/powerpoint/2010/main" val="137149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0"/>
            <a:ext cx="1367469" cy="691741"/>
          </a:xfrm>
          <a:prstGeom prst="rect">
            <a:avLst/>
          </a:prstGeom>
        </p:spPr>
      </p:pic>
      <p:pic>
        <p:nvPicPr>
          <p:cNvPr id="1026" name="Picture 2" descr="HOC_word template_bottom"/>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605"/>
          <a:stretch/>
        </p:blipFill>
        <p:spPr bwMode="auto">
          <a:xfrm>
            <a:off x="0" y="5584825"/>
            <a:ext cx="160846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1295400"/>
            <a:ext cx="8001000" cy="3785652"/>
          </a:xfrm>
          <a:prstGeom prst="rect">
            <a:avLst/>
          </a:prstGeom>
          <a:noFill/>
          <a:ln>
            <a:noFill/>
          </a:ln>
        </p:spPr>
        <p:txBody>
          <a:bodyPr wrap="square" rtlCol="0">
            <a:spAutoFit/>
          </a:bodyPr>
          <a:lstStyle/>
          <a:p>
            <a:pPr algn="ctr">
              <a:lnSpc>
                <a:spcPct val="150000"/>
              </a:lnSpc>
            </a:pPr>
            <a:r>
              <a:rPr lang="en-US" sz="3200" dirty="0" smtClean="0">
                <a:latin typeface="Albertus MT" pitchFamily="18" charset="0"/>
              </a:rPr>
              <a:t>Marti </a:t>
            </a:r>
            <a:r>
              <a:rPr lang="en-US" sz="3200" dirty="0" err="1" smtClean="0">
                <a:latin typeface="Albertus MT" pitchFamily="18" charset="0"/>
              </a:rPr>
              <a:t>Maltby</a:t>
            </a:r>
            <a:endParaRPr lang="en-US" sz="3200" dirty="0" smtClean="0">
              <a:latin typeface="Albertus MT" pitchFamily="18" charset="0"/>
            </a:endParaRPr>
          </a:p>
          <a:p>
            <a:pPr algn="ctr">
              <a:lnSpc>
                <a:spcPct val="150000"/>
              </a:lnSpc>
            </a:pPr>
            <a:r>
              <a:rPr lang="en-US" sz="3200" dirty="0" smtClean="0">
                <a:latin typeface="Albertus MT" pitchFamily="18" charset="0"/>
              </a:rPr>
              <a:t>Program Director</a:t>
            </a:r>
          </a:p>
          <a:p>
            <a:pPr algn="ctr">
              <a:lnSpc>
                <a:spcPct val="150000"/>
              </a:lnSpc>
            </a:pPr>
            <a:r>
              <a:rPr lang="en-US" sz="3200" dirty="0" smtClean="0">
                <a:latin typeface="Albertus MT" pitchFamily="18" charset="0"/>
              </a:rPr>
              <a:t>House of Charity</a:t>
            </a:r>
          </a:p>
          <a:p>
            <a:pPr algn="ctr">
              <a:lnSpc>
                <a:spcPct val="150000"/>
              </a:lnSpc>
            </a:pPr>
            <a:r>
              <a:rPr lang="en-US" sz="3200" dirty="0" smtClean="0">
                <a:latin typeface="Albertus MT" pitchFamily="18" charset="0"/>
              </a:rPr>
              <a:t>m.maltby@houseofcharity.org</a:t>
            </a:r>
          </a:p>
          <a:p>
            <a:pPr algn="ctr">
              <a:lnSpc>
                <a:spcPct val="150000"/>
              </a:lnSpc>
            </a:pPr>
            <a:r>
              <a:rPr lang="en-US" sz="3200" dirty="0" smtClean="0">
                <a:latin typeface="Albertus MT" pitchFamily="18" charset="0"/>
              </a:rPr>
              <a:t>612-594-2005</a:t>
            </a:r>
            <a:endParaRPr lang="en-US" sz="2800" dirty="0" smtClean="0">
              <a:latin typeface="Albertus MT" pitchFamily="18" charset="0"/>
            </a:endParaRPr>
          </a:p>
        </p:txBody>
      </p:sp>
    </p:spTree>
    <p:extLst>
      <p:ext uri="{BB962C8B-B14F-4D97-AF65-F5344CB8AC3E}">
        <p14:creationId xmlns:p14="http://schemas.microsoft.com/office/powerpoint/2010/main" val="187380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Vulnerable Adult Reporting">
  <a:themeElements>
    <a:clrScheme name="Custom 2">
      <a:dk1>
        <a:sysClr val="windowText" lastClr="000000"/>
      </a:dk1>
      <a:lt1>
        <a:sysClr val="window" lastClr="FFFFFF"/>
      </a:lt1>
      <a:dk2>
        <a:srgbClr val="303030"/>
      </a:dk2>
      <a:lt2>
        <a:srgbClr val="DEDEE0"/>
      </a:lt2>
      <a:accent1>
        <a:srgbClr val="D2232A"/>
      </a:accent1>
      <a:accent2>
        <a:srgbClr val="B2A97E"/>
      </a:accent2>
      <a:accent3>
        <a:srgbClr val="7BA031"/>
      </a:accent3>
      <a:accent4>
        <a:srgbClr val="408AA1"/>
      </a:accent4>
      <a:accent5>
        <a:srgbClr val="424E5B"/>
      </a:accent5>
      <a:accent6>
        <a:srgbClr val="E2A856"/>
      </a:accent6>
      <a:hlink>
        <a:srgbClr val="D2232A"/>
      </a:hlink>
      <a:folHlink>
        <a:srgbClr val="BBB0A6"/>
      </a:folHlink>
    </a:clrScheme>
    <a:fontScheme name="Custom 1">
      <a:majorFont>
        <a:latin typeface="Century Gothic"/>
        <a:ea typeface=""/>
        <a:cs typeface=""/>
      </a:majorFont>
      <a:minorFont>
        <a:latin typeface="Adobe Caslon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Vulnerable Adult Reporting</Template>
  <TotalTime>384</TotalTime>
  <Words>210</Words>
  <Application>Microsoft Office PowerPoint</Application>
  <PresentationFormat>On-screen Show (4:3)</PresentationFormat>
  <Paragraphs>40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Vulnerable Adult Reporting</vt:lpstr>
      <vt:lpstr>How to Make a Bad Referral  Marti Maltby Program Director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Bad Referral  Marti Maltby Program Director</dc:title>
  <dc:creator>HOC</dc:creator>
  <cp:lastModifiedBy>HOC</cp:lastModifiedBy>
  <cp:revision>13</cp:revision>
  <cp:lastPrinted>2013-12-20T20:14:05Z</cp:lastPrinted>
  <dcterms:created xsi:type="dcterms:W3CDTF">2014-01-09T15:54:14Z</dcterms:created>
  <dcterms:modified xsi:type="dcterms:W3CDTF">2014-02-24T18:15:32Z</dcterms:modified>
</cp:coreProperties>
</file>