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63" r:id="rId3"/>
    <p:sldId id="257" r:id="rId4"/>
    <p:sldId id="258" r:id="rId5"/>
    <p:sldId id="261" r:id="rId6"/>
    <p:sldId id="262" r:id="rId7"/>
    <p:sldId id="268" r:id="rId8"/>
    <p:sldId id="266"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53E709-0177-4184-A852-74E29D784E58}" type="datetimeFigureOut">
              <a:rPr lang="en-US" smtClean="0"/>
              <a:t>5/13/2015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D50A7D-99B7-4FCA-ADB3-2D860BF9B7E9}" type="slidenum">
              <a:rPr lang="en-US" smtClean="0"/>
              <a:t>‹#›</a:t>
            </a:fld>
            <a:endParaRPr lang="en-US"/>
          </a:p>
        </p:txBody>
      </p:sp>
    </p:spTree>
    <p:extLst>
      <p:ext uri="{BB962C8B-B14F-4D97-AF65-F5344CB8AC3E}">
        <p14:creationId xmlns:p14="http://schemas.microsoft.com/office/powerpoint/2010/main" val="1435798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508668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solidFill>
                  <a:prstClr val="black"/>
                </a:solidFill>
              </a:rPr>
              <a:pPr/>
              <a:t>2</a:t>
            </a:fld>
            <a:endParaRPr lang="en-US">
              <a:solidFill>
                <a:prstClr val="black"/>
              </a:solidFill>
            </a:endParaRPr>
          </a:p>
        </p:txBody>
      </p:sp>
      <p:sp>
        <p:nvSpPr>
          <p:cNvPr id="5" name="Header Placeholder 4"/>
          <p:cNvSpPr>
            <a:spLocks noGrp="1"/>
          </p:cNvSpPr>
          <p:nvPr>
            <p:ph type="hd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3508668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solidFill>
                  <a:prstClr val="black"/>
                </a:solidFill>
              </a:rPr>
              <a:pPr/>
              <a:t>3</a:t>
            </a:fld>
            <a:endParaRPr lang="en-US">
              <a:solidFill>
                <a:prstClr val="black"/>
              </a:solidFill>
            </a:endParaRPr>
          </a:p>
        </p:txBody>
      </p:sp>
      <p:sp>
        <p:nvSpPr>
          <p:cNvPr id="5" name="Header Placeholder 4"/>
          <p:cNvSpPr>
            <a:spLocks noGrp="1"/>
          </p:cNvSpPr>
          <p:nvPr>
            <p:ph type="hd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3508668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t>4</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508668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solidFill>
                  <a:prstClr val="black"/>
                </a:solidFill>
              </a:rPr>
              <a:pPr/>
              <a:t>5</a:t>
            </a:fld>
            <a:endParaRPr lang="en-US">
              <a:solidFill>
                <a:prstClr val="black"/>
              </a:solidFill>
            </a:endParaRPr>
          </a:p>
        </p:txBody>
      </p:sp>
      <p:sp>
        <p:nvSpPr>
          <p:cNvPr id="5" name="Header Placeholder 4"/>
          <p:cNvSpPr>
            <a:spLocks noGrp="1"/>
          </p:cNvSpPr>
          <p:nvPr>
            <p:ph type="hd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3508668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solidFill>
                  <a:prstClr val="black"/>
                </a:solidFill>
              </a:rPr>
              <a:pPr/>
              <a:t>6</a:t>
            </a:fld>
            <a:endParaRPr lang="en-US">
              <a:solidFill>
                <a:prstClr val="black"/>
              </a:solidFill>
            </a:endParaRPr>
          </a:p>
        </p:txBody>
      </p:sp>
      <p:sp>
        <p:nvSpPr>
          <p:cNvPr id="5" name="Header Placeholder 4"/>
          <p:cNvSpPr>
            <a:spLocks noGrp="1"/>
          </p:cNvSpPr>
          <p:nvPr>
            <p:ph type="hd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3508668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solidFill>
                  <a:prstClr val="black"/>
                </a:solidFill>
              </a:rPr>
              <a:pPr/>
              <a:t>7</a:t>
            </a:fld>
            <a:endParaRPr lang="en-US">
              <a:solidFill>
                <a:prstClr val="black"/>
              </a:solidFill>
            </a:endParaRPr>
          </a:p>
        </p:txBody>
      </p:sp>
      <p:sp>
        <p:nvSpPr>
          <p:cNvPr id="5" name="Header Placeholder 4"/>
          <p:cNvSpPr>
            <a:spLocks noGrp="1"/>
          </p:cNvSpPr>
          <p:nvPr>
            <p:ph type="hd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3508668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solidFill>
                  <a:prstClr val="black"/>
                </a:solidFill>
              </a:rPr>
              <a:pPr/>
              <a:t>8</a:t>
            </a:fld>
            <a:endParaRPr lang="en-US">
              <a:solidFill>
                <a:prstClr val="black"/>
              </a:solidFill>
            </a:endParaRPr>
          </a:p>
        </p:txBody>
      </p:sp>
      <p:sp>
        <p:nvSpPr>
          <p:cNvPr id="5" name="Header Placeholder 4"/>
          <p:cNvSpPr>
            <a:spLocks noGrp="1"/>
          </p:cNvSpPr>
          <p:nvPr>
            <p:ph type="hd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3508668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solidFill>
                  <a:prstClr val="black"/>
                </a:solidFill>
              </a:rPr>
              <a:pPr/>
              <a:t>9</a:t>
            </a:fld>
            <a:endParaRPr lang="en-US">
              <a:solidFill>
                <a:prstClr val="black"/>
              </a:solidFill>
            </a:endParaRPr>
          </a:p>
        </p:txBody>
      </p:sp>
      <p:sp>
        <p:nvSpPr>
          <p:cNvPr id="5" name="Header Placeholder 4"/>
          <p:cNvSpPr>
            <a:spLocks noGrp="1"/>
          </p:cNvSpPr>
          <p:nvPr>
            <p:ph type="hd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3508668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B825E3-CEB7-42A7-A3BA-0A4D4C3F3268}"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CCD7-A3DD-49A6-BDB5-633CA9182DEB}" type="slidenum">
              <a:rPr lang="en-US" smtClean="0"/>
              <a:t>‹#›</a:t>
            </a:fld>
            <a:endParaRPr lang="en-US"/>
          </a:p>
        </p:txBody>
      </p:sp>
    </p:spTree>
    <p:extLst>
      <p:ext uri="{BB962C8B-B14F-4D97-AF65-F5344CB8AC3E}">
        <p14:creationId xmlns:p14="http://schemas.microsoft.com/office/powerpoint/2010/main" val="2655071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B825E3-CEB7-42A7-A3BA-0A4D4C3F3268}"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CCD7-A3DD-49A6-BDB5-633CA9182DEB}" type="slidenum">
              <a:rPr lang="en-US" smtClean="0"/>
              <a:t>‹#›</a:t>
            </a:fld>
            <a:endParaRPr lang="en-US"/>
          </a:p>
        </p:txBody>
      </p:sp>
    </p:spTree>
    <p:extLst>
      <p:ext uri="{BB962C8B-B14F-4D97-AF65-F5344CB8AC3E}">
        <p14:creationId xmlns:p14="http://schemas.microsoft.com/office/powerpoint/2010/main" val="294253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B825E3-CEB7-42A7-A3BA-0A4D4C3F3268}"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CCD7-A3DD-49A6-BDB5-633CA9182DEB}" type="slidenum">
              <a:rPr lang="en-US" smtClean="0"/>
              <a:t>‹#›</a:t>
            </a:fld>
            <a:endParaRPr lang="en-US"/>
          </a:p>
        </p:txBody>
      </p:sp>
    </p:spTree>
    <p:extLst>
      <p:ext uri="{BB962C8B-B14F-4D97-AF65-F5344CB8AC3E}">
        <p14:creationId xmlns:p14="http://schemas.microsoft.com/office/powerpoint/2010/main" val="6239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B825E3-CEB7-42A7-A3BA-0A4D4C3F3268}"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CCD7-A3DD-49A6-BDB5-633CA9182DEB}" type="slidenum">
              <a:rPr lang="en-US" smtClean="0"/>
              <a:t>‹#›</a:t>
            </a:fld>
            <a:endParaRPr lang="en-US"/>
          </a:p>
        </p:txBody>
      </p:sp>
    </p:spTree>
    <p:extLst>
      <p:ext uri="{BB962C8B-B14F-4D97-AF65-F5344CB8AC3E}">
        <p14:creationId xmlns:p14="http://schemas.microsoft.com/office/powerpoint/2010/main" val="61184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B825E3-CEB7-42A7-A3BA-0A4D4C3F3268}"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7CCD7-A3DD-49A6-BDB5-633CA9182DEB}" type="slidenum">
              <a:rPr lang="en-US" smtClean="0"/>
              <a:t>‹#›</a:t>
            </a:fld>
            <a:endParaRPr lang="en-US"/>
          </a:p>
        </p:txBody>
      </p:sp>
    </p:spTree>
    <p:extLst>
      <p:ext uri="{BB962C8B-B14F-4D97-AF65-F5344CB8AC3E}">
        <p14:creationId xmlns:p14="http://schemas.microsoft.com/office/powerpoint/2010/main" val="3813950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B825E3-CEB7-42A7-A3BA-0A4D4C3F3268}"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7CCD7-A3DD-49A6-BDB5-633CA9182DEB}" type="slidenum">
              <a:rPr lang="en-US" smtClean="0"/>
              <a:t>‹#›</a:t>
            </a:fld>
            <a:endParaRPr lang="en-US"/>
          </a:p>
        </p:txBody>
      </p:sp>
    </p:spTree>
    <p:extLst>
      <p:ext uri="{BB962C8B-B14F-4D97-AF65-F5344CB8AC3E}">
        <p14:creationId xmlns:p14="http://schemas.microsoft.com/office/powerpoint/2010/main" val="1613955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B825E3-CEB7-42A7-A3BA-0A4D4C3F3268}" type="datetimeFigureOut">
              <a:rPr lang="en-US" smtClean="0"/>
              <a:t>5/13/2015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7CCD7-A3DD-49A6-BDB5-633CA9182DEB}" type="slidenum">
              <a:rPr lang="en-US" smtClean="0"/>
              <a:t>‹#›</a:t>
            </a:fld>
            <a:endParaRPr lang="en-US"/>
          </a:p>
        </p:txBody>
      </p:sp>
    </p:spTree>
    <p:extLst>
      <p:ext uri="{BB962C8B-B14F-4D97-AF65-F5344CB8AC3E}">
        <p14:creationId xmlns:p14="http://schemas.microsoft.com/office/powerpoint/2010/main" val="40539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B825E3-CEB7-42A7-A3BA-0A4D4C3F3268}" type="datetimeFigureOut">
              <a:rPr lang="en-US" smtClean="0"/>
              <a:t>5/13/2015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7CCD7-A3DD-49A6-BDB5-633CA9182DEB}" type="slidenum">
              <a:rPr lang="en-US" smtClean="0"/>
              <a:t>‹#›</a:t>
            </a:fld>
            <a:endParaRPr lang="en-US"/>
          </a:p>
        </p:txBody>
      </p:sp>
    </p:spTree>
    <p:extLst>
      <p:ext uri="{BB962C8B-B14F-4D97-AF65-F5344CB8AC3E}">
        <p14:creationId xmlns:p14="http://schemas.microsoft.com/office/powerpoint/2010/main" val="3433065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825E3-CEB7-42A7-A3BA-0A4D4C3F3268}" type="datetimeFigureOut">
              <a:rPr lang="en-US" smtClean="0"/>
              <a:t>5/13/2015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7CCD7-A3DD-49A6-BDB5-633CA9182DEB}" type="slidenum">
              <a:rPr lang="en-US" smtClean="0"/>
              <a:t>‹#›</a:t>
            </a:fld>
            <a:endParaRPr lang="en-US"/>
          </a:p>
        </p:txBody>
      </p:sp>
    </p:spTree>
    <p:extLst>
      <p:ext uri="{BB962C8B-B14F-4D97-AF65-F5344CB8AC3E}">
        <p14:creationId xmlns:p14="http://schemas.microsoft.com/office/powerpoint/2010/main" val="2899393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825E3-CEB7-42A7-A3BA-0A4D4C3F3268}"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7CCD7-A3DD-49A6-BDB5-633CA9182DEB}" type="slidenum">
              <a:rPr lang="en-US" smtClean="0"/>
              <a:t>‹#›</a:t>
            </a:fld>
            <a:endParaRPr lang="en-US"/>
          </a:p>
        </p:txBody>
      </p:sp>
    </p:spTree>
    <p:extLst>
      <p:ext uri="{BB962C8B-B14F-4D97-AF65-F5344CB8AC3E}">
        <p14:creationId xmlns:p14="http://schemas.microsoft.com/office/powerpoint/2010/main" val="84120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825E3-CEB7-42A7-A3BA-0A4D4C3F3268}"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7CCD7-A3DD-49A6-BDB5-633CA9182DEB}" type="slidenum">
              <a:rPr lang="en-US" smtClean="0"/>
              <a:t>‹#›</a:t>
            </a:fld>
            <a:endParaRPr lang="en-US"/>
          </a:p>
        </p:txBody>
      </p:sp>
    </p:spTree>
    <p:extLst>
      <p:ext uri="{BB962C8B-B14F-4D97-AF65-F5344CB8AC3E}">
        <p14:creationId xmlns:p14="http://schemas.microsoft.com/office/powerpoint/2010/main" val="728491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825E3-CEB7-42A7-A3BA-0A4D4C3F3268}" type="datetimeFigureOut">
              <a:rPr lang="en-US" smtClean="0"/>
              <a:t>5/13/2015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7CCD7-A3DD-49A6-BDB5-633CA9182DEB}" type="slidenum">
              <a:rPr lang="en-US" smtClean="0"/>
              <a:t>‹#›</a:t>
            </a:fld>
            <a:endParaRPr lang="en-US"/>
          </a:p>
        </p:txBody>
      </p:sp>
    </p:spTree>
    <p:extLst>
      <p:ext uri="{BB962C8B-B14F-4D97-AF65-F5344CB8AC3E}">
        <p14:creationId xmlns:p14="http://schemas.microsoft.com/office/powerpoint/2010/main" val="3265816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1"/>
            <a:ext cx="8077200" cy="2743199"/>
          </a:xfrm>
        </p:spPr>
        <p:txBody>
          <a:bodyPr>
            <a:normAutofit/>
          </a:bodyPr>
          <a:lstStyle/>
          <a:p>
            <a:r>
              <a:rPr lang="en-US" b="1" dirty="0" smtClean="0">
                <a:latin typeface="Gill Sans MT" panose="020B0502020104020203" pitchFamily="34" charset="0"/>
              </a:rPr>
              <a:t>Organizational Responses</a:t>
            </a:r>
            <a:br>
              <a:rPr lang="en-US" b="1" dirty="0" smtClean="0">
                <a:latin typeface="Gill Sans MT" panose="020B0502020104020203" pitchFamily="34" charset="0"/>
              </a:rPr>
            </a:br>
            <a:r>
              <a:rPr lang="en-US" b="1" dirty="0" smtClean="0">
                <a:latin typeface="Gill Sans MT" panose="020B0502020104020203" pitchFamily="34" charset="0"/>
              </a:rPr>
              <a:t>to Homelessness</a:t>
            </a:r>
            <a:r>
              <a:rPr lang="en-US" sz="2400" b="1" dirty="0" smtClean="0">
                <a:latin typeface="Gill Sans MT" panose="020B0502020104020203" pitchFamily="34" charset="0"/>
              </a:rPr>
              <a:t/>
            </a:r>
            <a:br>
              <a:rPr lang="en-US" sz="2400" b="1" dirty="0" smtClean="0">
                <a:latin typeface="Gill Sans MT" panose="020B0502020104020203" pitchFamily="34" charset="0"/>
              </a:rPr>
            </a:br>
            <a:r>
              <a:rPr lang="en-US" sz="2400" dirty="0">
                <a:latin typeface="Gill Sans MT" panose="020B0502020104020203" pitchFamily="34" charset="0"/>
              </a:rPr>
              <a:t/>
            </a:r>
            <a:br>
              <a:rPr lang="en-US" sz="2400" dirty="0">
                <a:latin typeface="Gill Sans MT" panose="020B0502020104020203" pitchFamily="34" charset="0"/>
              </a:rPr>
            </a:br>
            <a:r>
              <a:rPr lang="en-US" sz="2400" dirty="0" smtClean="0">
                <a:latin typeface="Gill Sans MT" panose="020B0502020104020203" pitchFamily="34" charset="0"/>
              </a:rPr>
              <a:t>Marti </a:t>
            </a:r>
            <a:r>
              <a:rPr lang="en-US" sz="2400" dirty="0" err="1" smtClean="0">
                <a:latin typeface="Gill Sans MT" panose="020B0502020104020203" pitchFamily="34" charset="0"/>
              </a:rPr>
              <a:t>Maltby</a:t>
            </a:r>
            <a:r>
              <a:rPr lang="en-US" sz="2400" dirty="0" smtClean="0">
                <a:latin typeface="Gill Sans MT" panose="020B0502020104020203" pitchFamily="34" charset="0"/>
              </a:rPr>
              <a:t/>
            </a:r>
            <a:br>
              <a:rPr lang="en-US" sz="2400" dirty="0" smtClean="0">
                <a:latin typeface="Gill Sans MT" panose="020B0502020104020203" pitchFamily="34" charset="0"/>
              </a:rPr>
            </a:br>
            <a:r>
              <a:rPr lang="en-US" sz="2400" dirty="0" smtClean="0">
                <a:latin typeface="Gill Sans MT" panose="020B0502020104020203" pitchFamily="34" charset="0"/>
              </a:rPr>
              <a:t>Program Director</a:t>
            </a:r>
            <a:endParaRPr lang="en-US" sz="2400" dirty="0">
              <a:latin typeface="Gill Sans MT" panose="020B0502020104020203"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84804" y="4268089"/>
            <a:ext cx="2602992" cy="1316736"/>
          </a:xfrm>
          <a:prstGeom prst="rect">
            <a:avLst/>
          </a:prstGeom>
        </p:spPr>
      </p:pic>
      <p:cxnSp>
        <p:nvCxnSpPr>
          <p:cNvPr id="7" name="Straight Connector 6"/>
          <p:cNvCxnSpPr/>
          <p:nvPr/>
        </p:nvCxnSpPr>
        <p:spPr>
          <a:xfrm>
            <a:off x="1143000" y="3962400"/>
            <a:ext cx="70866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1011411"/>
      </p:ext>
    </p:extLst>
  </p:cSld>
  <p:clrMapOvr>
    <a:masterClrMapping/>
  </p:clrMapOvr>
  <mc:AlternateContent xmlns:mc="http://schemas.openxmlformats.org/markup-compatibility/2006" xmlns:p14="http://schemas.microsoft.com/office/powerpoint/2010/main">
    <mc:Choice Requires="p14">
      <p:transition spd="med" p14:dur="700" advTm="10609">
        <p:fade/>
      </p:transition>
    </mc:Choice>
    <mc:Fallback xmlns="">
      <p:transition spd="med" advTm="10609">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800"/>
            <a:ext cx="8001000" cy="523220"/>
          </a:xfrm>
          <a:prstGeom prst="rect">
            <a:avLst/>
          </a:prstGeom>
          <a:noFill/>
        </p:spPr>
        <p:txBody>
          <a:bodyPr wrap="square" rtlCol="0">
            <a:spAutoFit/>
          </a:bodyPr>
          <a:lstStyle/>
          <a:p>
            <a:r>
              <a:rPr lang="en-US" sz="2800" b="1" dirty="0" smtClean="0">
                <a:latin typeface="Gill Sans MT" panose="020B0502020104020203" pitchFamily="34" charset="0"/>
              </a:rPr>
              <a:t>Housing Responses to Homelessness</a:t>
            </a:r>
            <a:endParaRPr lang="en-US" sz="2800" dirty="0">
              <a:latin typeface="Gill Sans MT" panose="020B0502020104020203"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6262811"/>
              </p:ext>
            </p:extLst>
          </p:nvPr>
        </p:nvGraphicFramePr>
        <p:xfrm>
          <a:off x="685800" y="1447800"/>
          <a:ext cx="7591424" cy="2743200"/>
        </p:xfrm>
        <a:graphic>
          <a:graphicData uri="http://schemas.openxmlformats.org/drawingml/2006/table">
            <a:tbl>
              <a:tblPr firstRow="1" bandRow="1">
                <a:tableStyleId>{5C22544A-7EE6-4342-B048-85BDC9FD1C3A}</a:tableStyleId>
              </a:tblPr>
              <a:tblGrid>
                <a:gridCol w="1245710"/>
                <a:gridCol w="1066800"/>
                <a:gridCol w="1295400"/>
                <a:gridCol w="1371600"/>
                <a:gridCol w="1143000"/>
                <a:gridCol w="1468914"/>
              </a:tblGrid>
              <a:tr h="370840">
                <a:tc>
                  <a:txBody>
                    <a:bodyPr/>
                    <a:lstStyle/>
                    <a:p>
                      <a:r>
                        <a:rPr lang="en-US" sz="1400" dirty="0" smtClean="0">
                          <a:latin typeface="Gill Sans MT" panose="020B0502020104020203" pitchFamily="34" charset="0"/>
                        </a:rPr>
                        <a:t>Type of Housing</a:t>
                      </a:r>
                      <a:endParaRPr lang="en-US" sz="1400" dirty="0">
                        <a:latin typeface="Gill Sans MT" panose="020B0502020104020203" pitchFamily="34" charset="0"/>
                      </a:endParaRPr>
                    </a:p>
                  </a:txBody>
                  <a:tcPr>
                    <a:solidFill>
                      <a:srgbClr val="C00000"/>
                    </a:solidFill>
                  </a:tcPr>
                </a:tc>
                <a:tc>
                  <a:txBody>
                    <a:bodyPr/>
                    <a:lstStyle/>
                    <a:p>
                      <a:r>
                        <a:rPr lang="en-US" sz="1400" b="0" dirty="0" smtClean="0">
                          <a:latin typeface="Gill Sans MT" panose="020B0502020104020203" pitchFamily="34" charset="0"/>
                        </a:rPr>
                        <a:t>Emergency Shelter</a:t>
                      </a:r>
                      <a:endParaRPr lang="en-US" sz="1400" b="0" dirty="0">
                        <a:latin typeface="Gill Sans MT" panose="020B0502020104020203" pitchFamily="34" charset="0"/>
                      </a:endParaRPr>
                    </a:p>
                  </a:txBody>
                  <a:tcPr>
                    <a:solidFill>
                      <a:srgbClr val="C00000"/>
                    </a:solidFill>
                  </a:tcPr>
                </a:tc>
                <a:tc>
                  <a:txBody>
                    <a:bodyPr/>
                    <a:lstStyle/>
                    <a:p>
                      <a:r>
                        <a:rPr lang="en-US" sz="1400" b="0" dirty="0" smtClean="0">
                          <a:latin typeface="Gill Sans MT" panose="020B0502020104020203" pitchFamily="34" charset="0"/>
                        </a:rPr>
                        <a:t>Transitional Housing</a:t>
                      </a:r>
                      <a:endParaRPr lang="en-US" sz="1400" b="0" dirty="0">
                        <a:latin typeface="Gill Sans MT" panose="020B0502020104020203" pitchFamily="34" charset="0"/>
                      </a:endParaRPr>
                    </a:p>
                  </a:txBody>
                  <a:tcPr>
                    <a:solidFill>
                      <a:srgbClr val="C00000"/>
                    </a:solidFill>
                  </a:tcPr>
                </a:tc>
                <a:tc>
                  <a:txBody>
                    <a:bodyPr/>
                    <a:lstStyle/>
                    <a:p>
                      <a:r>
                        <a:rPr lang="en-US" sz="1400" b="0" dirty="0" smtClean="0">
                          <a:latin typeface="Gill Sans MT" panose="020B0502020104020203" pitchFamily="34" charset="0"/>
                        </a:rPr>
                        <a:t>Supportive Housing</a:t>
                      </a:r>
                      <a:endParaRPr lang="en-US" sz="1400" b="0" dirty="0">
                        <a:latin typeface="Gill Sans MT" panose="020B0502020104020203" pitchFamily="34" charset="0"/>
                      </a:endParaRPr>
                    </a:p>
                  </a:txBody>
                  <a:tcPr>
                    <a:solidFill>
                      <a:srgbClr val="C00000"/>
                    </a:solidFill>
                  </a:tcPr>
                </a:tc>
                <a:tc>
                  <a:txBody>
                    <a:bodyPr/>
                    <a:lstStyle/>
                    <a:p>
                      <a:r>
                        <a:rPr lang="en-US" sz="1400" b="0" dirty="0" smtClean="0">
                          <a:latin typeface="Gill Sans MT" panose="020B0502020104020203" pitchFamily="34" charset="0"/>
                        </a:rPr>
                        <a:t>Rental</a:t>
                      </a:r>
                      <a:r>
                        <a:rPr lang="en-US" sz="1400" b="0" baseline="0" dirty="0" smtClean="0">
                          <a:latin typeface="Gill Sans MT" panose="020B0502020104020203" pitchFamily="34" charset="0"/>
                        </a:rPr>
                        <a:t> Subsidies</a:t>
                      </a:r>
                      <a:endParaRPr lang="en-US" sz="1400" b="0" dirty="0">
                        <a:latin typeface="Gill Sans MT" panose="020B0502020104020203" pitchFamily="34" charset="0"/>
                      </a:endParaRPr>
                    </a:p>
                  </a:txBody>
                  <a:tcPr>
                    <a:solidFill>
                      <a:srgbClr val="C00000"/>
                    </a:solidFill>
                  </a:tcPr>
                </a:tc>
                <a:tc>
                  <a:txBody>
                    <a:bodyPr/>
                    <a:lstStyle/>
                    <a:p>
                      <a:r>
                        <a:rPr lang="en-US" sz="1400" b="0" dirty="0" smtClean="0">
                          <a:latin typeface="Gill Sans MT" panose="020B0502020104020203" pitchFamily="34" charset="0"/>
                        </a:rPr>
                        <a:t>Institutional*</a:t>
                      </a:r>
                      <a:endParaRPr lang="en-US" sz="1400" b="0" dirty="0">
                        <a:latin typeface="Gill Sans MT" panose="020B0502020104020203" pitchFamily="34" charset="0"/>
                      </a:endParaRPr>
                    </a:p>
                  </a:txBody>
                  <a:tcPr>
                    <a:solidFill>
                      <a:srgbClr val="C00000"/>
                    </a:solidFill>
                  </a:tcPr>
                </a:tc>
              </a:tr>
              <a:tr h="370840">
                <a:tc>
                  <a:txBody>
                    <a:bodyPr/>
                    <a:lstStyle/>
                    <a:p>
                      <a:r>
                        <a:rPr lang="en-US" sz="1400" b="1" dirty="0" smtClean="0">
                          <a:latin typeface="Gill Sans MT" panose="020B0502020104020203" pitchFamily="34" charset="0"/>
                        </a:rPr>
                        <a:t>Operational Perspective</a:t>
                      </a:r>
                      <a:endParaRPr lang="en-US" sz="1400" b="1" dirty="0">
                        <a:latin typeface="Gill Sans MT" panose="020B0502020104020203" pitchFamily="34" charset="0"/>
                      </a:endParaRPr>
                    </a:p>
                  </a:txBody>
                  <a:tcPr>
                    <a:solidFill>
                      <a:schemeClr val="accent2">
                        <a:lumMod val="40000"/>
                        <a:lumOff val="60000"/>
                      </a:schemeClr>
                    </a:solidFill>
                  </a:tcPr>
                </a:tc>
                <a:tc>
                  <a:txBody>
                    <a:bodyPr/>
                    <a:lstStyle/>
                    <a:p>
                      <a:r>
                        <a:rPr lang="en-US" sz="1400" dirty="0" smtClean="0">
                          <a:latin typeface="Gill Sans MT" panose="020B0502020104020203" pitchFamily="34" charset="0"/>
                        </a:rPr>
                        <a:t>Provide a safe place to sleep</a:t>
                      </a:r>
                      <a:endParaRPr lang="en-US" sz="1400" dirty="0">
                        <a:latin typeface="Gill Sans MT" panose="020B0502020104020203" pitchFamily="34" charset="0"/>
                      </a:endParaRPr>
                    </a:p>
                  </a:txBody>
                  <a:tcPr>
                    <a:solidFill>
                      <a:schemeClr val="accent2">
                        <a:lumMod val="40000"/>
                        <a:lumOff val="60000"/>
                      </a:schemeClr>
                    </a:solidFill>
                  </a:tcPr>
                </a:tc>
                <a:tc>
                  <a:txBody>
                    <a:bodyPr/>
                    <a:lstStyle/>
                    <a:p>
                      <a:r>
                        <a:rPr lang="en-US" sz="1400" dirty="0" smtClean="0">
                          <a:latin typeface="Gill Sans MT" panose="020B0502020104020203" pitchFamily="34" charset="0"/>
                        </a:rPr>
                        <a:t>Short-term housing to stabilize clients by addressing specific issues</a:t>
                      </a:r>
                      <a:endParaRPr lang="en-US" sz="1400" dirty="0">
                        <a:latin typeface="Gill Sans MT" panose="020B0502020104020203" pitchFamily="34" charset="0"/>
                      </a:endParaRPr>
                    </a:p>
                  </a:txBody>
                  <a:tcPr>
                    <a:solidFill>
                      <a:schemeClr val="accent2">
                        <a:lumMod val="40000"/>
                        <a:lumOff val="60000"/>
                      </a:schemeClr>
                    </a:solidFill>
                  </a:tcPr>
                </a:tc>
                <a:tc>
                  <a:txBody>
                    <a:bodyPr/>
                    <a:lstStyle/>
                    <a:p>
                      <a:r>
                        <a:rPr lang="en-US" sz="1400" dirty="0" smtClean="0">
                          <a:latin typeface="Gill Sans MT" panose="020B0502020104020203" pitchFamily="34" charset="0"/>
                        </a:rPr>
                        <a:t>Long-term</a:t>
                      </a:r>
                      <a:r>
                        <a:rPr lang="en-US" sz="1400" baseline="0" dirty="0" smtClean="0">
                          <a:latin typeface="Gill Sans MT" panose="020B0502020104020203" pitchFamily="34" charset="0"/>
                        </a:rPr>
                        <a:t> s</a:t>
                      </a:r>
                      <a:r>
                        <a:rPr lang="en-US" sz="1400" dirty="0" smtClean="0">
                          <a:latin typeface="Gill Sans MT" panose="020B0502020104020203" pitchFamily="34" charset="0"/>
                        </a:rPr>
                        <a:t>ubsidized housing with support services to keep clients stable</a:t>
                      </a:r>
                      <a:endParaRPr lang="en-US" sz="1400" dirty="0">
                        <a:latin typeface="Gill Sans MT" panose="020B0502020104020203" pitchFamily="34" charset="0"/>
                      </a:endParaRPr>
                    </a:p>
                  </a:txBody>
                  <a:tcPr>
                    <a:solidFill>
                      <a:schemeClr val="accent2">
                        <a:lumMod val="40000"/>
                        <a:lumOff val="60000"/>
                      </a:schemeClr>
                    </a:solidFill>
                  </a:tcPr>
                </a:tc>
                <a:tc>
                  <a:txBody>
                    <a:bodyPr/>
                    <a:lstStyle/>
                    <a:p>
                      <a:r>
                        <a:rPr lang="en-US" sz="1400" dirty="0" smtClean="0">
                          <a:latin typeface="Gill Sans MT" panose="020B0502020104020203" pitchFamily="34" charset="0"/>
                        </a:rPr>
                        <a:t>Make rent affordable for those with limited incomes</a:t>
                      </a:r>
                      <a:endParaRPr lang="en-US" sz="1400" dirty="0">
                        <a:latin typeface="Gill Sans MT" panose="020B0502020104020203" pitchFamily="34" charset="0"/>
                      </a:endParaRPr>
                    </a:p>
                  </a:txBody>
                  <a:tcPr>
                    <a:solidFill>
                      <a:schemeClr val="accent2">
                        <a:lumMod val="40000"/>
                        <a:lumOff val="60000"/>
                      </a:schemeClr>
                    </a:solidFill>
                  </a:tcPr>
                </a:tc>
                <a:tc>
                  <a:txBody>
                    <a:bodyPr/>
                    <a:lstStyle/>
                    <a:p>
                      <a:r>
                        <a:rPr lang="en-US" sz="1400" dirty="0" smtClean="0">
                          <a:latin typeface="Gill Sans MT" panose="020B0502020104020203" pitchFamily="34" charset="0"/>
                        </a:rPr>
                        <a:t>Jail, hospitals, residential treatment settings,</a:t>
                      </a:r>
                      <a:r>
                        <a:rPr lang="en-US" sz="1400" baseline="0" dirty="0" smtClean="0">
                          <a:latin typeface="Gill Sans MT" panose="020B0502020104020203" pitchFamily="34" charset="0"/>
                        </a:rPr>
                        <a:t> etc. that provide “housing” as part of their “services” but do not guarantee housing once the services end</a:t>
                      </a:r>
                      <a:endParaRPr lang="en-US" sz="1400" dirty="0">
                        <a:latin typeface="Gill Sans MT" panose="020B0502020104020203" pitchFamily="34" charset="0"/>
                      </a:endParaRPr>
                    </a:p>
                  </a:txBody>
                  <a:tcPr>
                    <a:solidFill>
                      <a:schemeClr val="accent2">
                        <a:lumMod val="40000"/>
                        <a:lumOff val="60000"/>
                      </a:schemeClr>
                    </a:solidFill>
                  </a:tcPr>
                </a:tc>
              </a:tr>
            </a:tbl>
          </a:graphicData>
        </a:graphic>
      </p:graphicFrame>
      <p:sp>
        <p:nvSpPr>
          <p:cNvPr id="2" name="TextBox 1"/>
          <p:cNvSpPr txBox="1"/>
          <p:nvPr/>
        </p:nvSpPr>
        <p:spPr>
          <a:xfrm>
            <a:off x="834711" y="4467086"/>
            <a:ext cx="7575703" cy="1754326"/>
          </a:xfrm>
          <a:prstGeom prst="rect">
            <a:avLst/>
          </a:prstGeom>
          <a:noFill/>
        </p:spPr>
        <p:txBody>
          <a:bodyPr wrap="square" rtlCol="0">
            <a:spAutoFit/>
          </a:bodyPr>
          <a:lstStyle/>
          <a:p>
            <a:r>
              <a:rPr lang="en-US" dirty="0" smtClean="0">
                <a:latin typeface="Gill Sans MT" panose="020B0502020104020203" pitchFamily="34" charset="0"/>
              </a:rPr>
              <a:t>*Some people are homeless because they do not have the supports to navigate certain institutional entrance procedures. For example, someone who should be in an adult foster care setting cannot complete the paperwork to get into such a setting on their own. They need someone else to guide them through the process. If they do not have that other person, they will probably end up homeless or in a less appropriate institutional setting.</a:t>
            </a:r>
            <a:endParaRPr lang="en-US" dirty="0">
              <a:latin typeface="Gill Sans MT" panose="020B0502020104020203" pitchFamily="34" charset="0"/>
            </a:endParaRPr>
          </a:p>
        </p:txBody>
      </p:sp>
    </p:spTree>
    <p:extLst>
      <p:ext uri="{BB962C8B-B14F-4D97-AF65-F5344CB8AC3E}">
        <p14:creationId xmlns:p14="http://schemas.microsoft.com/office/powerpoint/2010/main" val="1479672471"/>
      </p:ext>
    </p:extLst>
  </p:cSld>
  <p:clrMapOvr>
    <a:masterClrMapping/>
  </p:clrMapOvr>
  <mc:AlternateContent xmlns:mc="http://schemas.openxmlformats.org/markup-compatibility/2006" xmlns:p14="http://schemas.microsoft.com/office/powerpoint/2010/main">
    <mc:Choice Requires="p14">
      <p:transition spd="med" p14:dur="700" advTm="56627">
        <p:fade/>
      </p:transition>
    </mc:Choice>
    <mc:Fallback xmlns="">
      <p:transition spd="med" advTm="56627">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800"/>
            <a:ext cx="8001000" cy="523220"/>
          </a:xfrm>
          <a:prstGeom prst="rect">
            <a:avLst/>
          </a:prstGeom>
          <a:noFill/>
        </p:spPr>
        <p:txBody>
          <a:bodyPr wrap="square" rtlCol="0">
            <a:spAutoFit/>
          </a:bodyPr>
          <a:lstStyle/>
          <a:p>
            <a:r>
              <a:rPr lang="en-US" sz="2800" b="1" dirty="0" smtClean="0">
                <a:latin typeface="Gill Sans MT" panose="020B0502020104020203" pitchFamily="34" charset="0"/>
              </a:rPr>
              <a:t>Agency Responses to Homelessness</a:t>
            </a:r>
            <a:endParaRPr lang="en-US" sz="2800" dirty="0">
              <a:latin typeface="Gill Sans MT" panose="020B0502020104020203"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75225820"/>
              </p:ext>
            </p:extLst>
          </p:nvPr>
        </p:nvGraphicFramePr>
        <p:xfrm>
          <a:off x="735490" y="1676400"/>
          <a:ext cx="7591424" cy="2316480"/>
        </p:xfrm>
        <a:graphic>
          <a:graphicData uri="http://schemas.openxmlformats.org/drawingml/2006/table">
            <a:tbl>
              <a:tblPr firstRow="1" bandRow="1">
                <a:tableStyleId>{5C22544A-7EE6-4342-B048-85BDC9FD1C3A}</a:tableStyleId>
              </a:tblPr>
              <a:tblGrid>
                <a:gridCol w="1447800"/>
                <a:gridCol w="1357995"/>
                <a:gridCol w="1077796"/>
                <a:gridCol w="1154781"/>
                <a:gridCol w="1119199"/>
                <a:gridCol w="1433853"/>
              </a:tblGrid>
              <a:tr h="370840">
                <a:tc>
                  <a:txBody>
                    <a:bodyPr/>
                    <a:lstStyle/>
                    <a:p>
                      <a:r>
                        <a:rPr lang="en-US" sz="1400" dirty="0" smtClean="0">
                          <a:latin typeface="Gill Sans MT" panose="020B0502020104020203" pitchFamily="34" charset="0"/>
                        </a:rPr>
                        <a:t>Organizational Response to Homelessness</a:t>
                      </a:r>
                      <a:endParaRPr lang="en-US" sz="1400" dirty="0">
                        <a:latin typeface="Gill Sans MT" panose="020B0502020104020203" pitchFamily="34" charset="0"/>
                      </a:endParaRPr>
                    </a:p>
                  </a:txBody>
                  <a:tcPr>
                    <a:solidFill>
                      <a:srgbClr val="C00000"/>
                    </a:solidFill>
                  </a:tcPr>
                </a:tc>
                <a:tc>
                  <a:txBody>
                    <a:bodyPr/>
                    <a:lstStyle/>
                    <a:p>
                      <a:r>
                        <a:rPr lang="en-US" sz="1400" b="0" dirty="0" smtClean="0">
                          <a:latin typeface="Gill Sans MT" panose="020B0502020104020203" pitchFamily="34" charset="0"/>
                        </a:rPr>
                        <a:t>Accommodative</a:t>
                      </a:r>
                      <a:endParaRPr lang="en-US" sz="1400" b="0" dirty="0">
                        <a:latin typeface="Gill Sans MT" panose="020B0502020104020203" pitchFamily="34" charset="0"/>
                      </a:endParaRPr>
                    </a:p>
                  </a:txBody>
                  <a:tcPr>
                    <a:solidFill>
                      <a:srgbClr val="C00000"/>
                    </a:solidFill>
                  </a:tcPr>
                </a:tc>
                <a:tc>
                  <a:txBody>
                    <a:bodyPr/>
                    <a:lstStyle/>
                    <a:p>
                      <a:r>
                        <a:rPr lang="en-US" sz="1400" b="0" dirty="0" smtClean="0">
                          <a:latin typeface="Gill Sans MT" panose="020B0502020104020203" pitchFamily="34" charset="0"/>
                        </a:rPr>
                        <a:t>Restorative</a:t>
                      </a:r>
                      <a:endParaRPr lang="en-US" sz="1400" b="0" dirty="0">
                        <a:latin typeface="Gill Sans MT" panose="020B0502020104020203" pitchFamily="34" charset="0"/>
                      </a:endParaRPr>
                    </a:p>
                  </a:txBody>
                  <a:tcPr>
                    <a:solidFill>
                      <a:srgbClr val="C00000"/>
                    </a:solidFill>
                  </a:tcPr>
                </a:tc>
                <a:tc>
                  <a:txBody>
                    <a:bodyPr/>
                    <a:lstStyle/>
                    <a:p>
                      <a:r>
                        <a:rPr lang="en-US" sz="1400" b="0" dirty="0" smtClean="0">
                          <a:latin typeface="Gill Sans MT" panose="020B0502020104020203" pitchFamily="34" charset="0"/>
                        </a:rPr>
                        <a:t>Exploitative*</a:t>
                      </a:r>
                      <a:endParaRPr lang="en-US" sz="1400" b="0" dirty="0">
                        <a:latin typeface="Gill Sans MT" panose="020B0502020104020203" pitchFamily="34" charset="0"/>
                      </a:endParaRPr>
                    </a:p>
                  </a:txBody>
                  <a:tcPr>
                    <a:solidFill>
                      <a:srgbClr val="C00000"/>
                    </a:solidFill>
                  </a:tcPr>
                </a:tc>
                <a:tc>
                  <a:txBody>
                    <a:bodyPr/>
                    <a:lstStyle/>
                    <a:p>
                      <a:r>
                        <a:rPr lang="en-US" sz="1400" b="0" dirty="0" smtClean="0">
                          <a:latin typeface="Gill Sans MT" panose="020B0502020104020203" pitchFamily="34" charset="0"/>
                        </a:rPr>
                        <a:t>Exclusionist/</a:t>
                      </a:r>
                      <a:r>
                        <a:rPr lang="en-US" sz="1400" b="0" dirty="0" err="1" smtClean="0">
                          <a:latin typeface="Gill Sans MT" panose="020B0502020104020203" pitchFamily="34" charset="0"/>
                        </a:rPr>
                        <a:t>Expulsionist</a:t>
                      </a:r>
                      <a:endParaRPr lang="en-US" sz="1400" b="0" dirty="0">
                        <a:latin typeface="Gill Sans MT" panose="020B0502020104020203" pitchFamily="34" charset="0"/>
                      </a:endParaRPr>
                    </a:p>
                  </a:txBody>
                  <a:tcPr>
                    <a:solidFill>
                      <a:srgbClr val="C00000"/>
                    </a:solidFill>
                  </a:tcPr>
                </a:tc>
                <a:tc>
                  <a:txBody>
                    <a:bodyPr/>
                    <a:lstStyle/>
                    <a:p>
                      <a:r>
                        <a:rPr lang="en-US" sz="1400" b="0" dirty="0" smtClean="0">
                          <a:latin typeface="Gill Sans MT" panose="020B0502020104020203" pitchFamily="34" charset="0"/>
                        </a:rPr>
                        <a:t>Containment</a:t>
                      </a:r>
                      <a:endParaRPr lang="en-US" sz="1400" b="0" dirty="0">
                        <a:latin typeface="Gill Sans MT" panose="020B0502020104020203" pitchFamily="34" charset="0"/>
                      </a:endParaRPr>
                    </a:p>
                  </a:txBody>
                  <a:tcPr>
                    <a:solidFill>
                      <a:srgbClr val="C00000"/>
                    </a:solidFill>
                  </a:tcPr>
                </a:tc>
              </a:tr>
              <a:tr h="370840">
                <a:tc>
                  <a:txBody>
                    <a:bodyPr/>
                    <a:lstStyle/>
                    <a:p>
                      <a:r>
                        <a:rPr lang="en-US" sz="1400" b="1" dirty="0" smtClean="0">
                          <a:latin typeface="Gill Sans MT" panose="020B0502020104020203" pitchFamily="34" charset="0"/>
                        </a:rPr>
                        <a:t>Operational Perspective</a:t>
                      </a:r>
                      <a:endParaRPr lang="en-US" sz="1400" b="1" dirty="0">
                        <a:latin typeface="Gill Sans MT" panose="020B0502020104020203" pitchFamily="34" charset="0"/>
                      </a:endParaRPr>
                    </a:p>
                  </a:txBody>
                  <a:tcPr>
                    <a:solidFill>
                      <a:schemeClr val="accent2">
                        <a:lumMod val="40000"/>
                        <a:lumOff val="60000"/>
                      </a:schemeClr>
                    </a:solidFill>
                  </a:tcPr>
                </a:tc>
                <a:tc>
                  <a:txBody>
                    <a:bodyPr/>
                    <a:lstStyle/>
                    <a:p>
                      <a:r>
                        <a:rPr lang="en-US" sz="1400" dirty="0" smtClean="0">
                          <a:latin typeface="Gill Sans MT" panose="020B0502020104020203" pitchFamily="34" charset="0"/>
                        </a:rPr>
                        <a:t>Sustenance-oriented caretaker</a:t>
                      </a:r>
                      <a:endParaRPr lang="en-US" sz="1400" dirty="0">
                        <a:latin typeface="Gill Sans MT" panose="020B0502020104020203" pitchFamily="34" charset="0"/>
                      </a:endParaRPr>
                    </a:p>
                  </a:txBody>
                  <a:tcPr>
                    <a:solidFill>
                      <a:schemeClr val="accent2">
                        <a:lumMod val="40000"/>
                        <a:lumOff val="60000"/>
                      </a:schemeClr>
                    </a:solidFill>
                  </a:tcPr>
                </a:tc>
                <a:tc>
                  <a:txBody>
                    <a:bodyPr/>
                    <a:lstStyle/>
                    <a:p>
                      <a:r>
                        <a:rPr lang="en-US" sz="1400" dirty="0" smtClean="0">
                          <a:latin typeface="Gill Sans MT" panose="020B0502020104020203" pitchFamily="34" charset="0"/>
                        </a:rPr>
                        <a:t>Treatment-oriented caretaker; Medical perspective;</a:t>
                      </a:r>
                      <a:r>
                        <a:rPr lang="en-US" sz="1400" baseline="0" dirty="0" smtClean="0">
                          <a:latin typeface="Gill Sans MT" panose="020B0502020104020203" pitchFamily="34" charset="0"/>
                        </a:rPr>
                        <a:t> Salvationist perspective</a:t>
                      </a:r>
                      <a:endParaRPr lang="en-US" sz="1400" dirty="0">
                        <a:latin typeface="Gill Sans MT" panose="020B0502020104020203" pitchFamily="34" charset="0"/>
                      </a:endParaRPr>
                    </a:p>
                  </a:txBody>
                  <a:tcPr>
                    <a:solidFill>
                      <a:schemeClr val="accent2">
                        <a:lumMod val="40000"/>
                        <a:lumOff val="60000"/>
                      </a:schemeClr>
                    </a:solidFill>
                  </a:tcPr>
                </a:tc>
                <a:tc>
                  <a:txBody>
                    <a:bodyPr/>
                    <a:lstStyle/>
                    <a:p>
                      <a:r>
                        <a:rPr lang="en-US" sz="1400" dirty="0" smtClean="0">
                          <a:latin typeface="Gill Sans MT" panose="020B0502020104020203" pitchFamily="34" charset="0"/>
                        </a:rPr>
                        <a:t>Market Oriented</a:t>
                      </a:r>
                      <a:endParaRPr lang="en-US" sz="1400" dirty="0">
                        <a:latin typeface="Gill Sans MT" panose="020B0502020104020203" pitchFamily="34" charset="0"/>
                      </a:endParaRPr>
                    </a:p>
                  </a:txBody>
                  <a:tcPr>
                    <a:solidFill>
                      <a:schemeClr val="accent2">
                        <a:lumMod val="40000"/>
                        <a:lumOff val="60000"/>
                      </a:schemeClr>
                    </a:solidFill>
                  </a:tcPr>
                </a:tc>
                <a:tc>
                  <a:txBody>
                    <a:bodyPr/>
                    <a:lstStyle/>
                    <a:p>
                      <a:r>
                        <a:rPr lang="en-US" sz="1400" dirty="0" smtClean="0">
                          <a:latin typeface="Gill Sans MT" panose="020B0502020104020203" pitchFamily="34" charset="0"/>
                        </a:rPr>
                        <a:t>NIMBY perspective</a:t>
                      </a:r>
                      <a:endParaRPr lang="en-US" sz="1400" dirty="0">
                        <a:latin typeface="Gill Sans MT" panose="020B0502020104020203" pitchFamily="34" charset="0"/>
                      </a:endParaRPr>
                    </a:p>
                  </a:txBody>
                  <a:tcPr>
                    <a:solidFill>
                      <a:schemeClr val="accent2">
                        <a:lumMod val="40000"/>
                        <a:lumOff val="60000"/>
                      </a:schemeClr>
                    </a:solidFill>
                  </a:tcPr>
                </a:tc>
                <a:tc>
                  <a:txBody>
                    <a:bodyPr/>
                    <a:lstStyle/>
                    <a:p>
                      <a:r>
                        <a:rPr lang="en-US" sz="1400" dirty="0" smtClean="0">
                          <a:latin typeface="Gill Sans MT" panose="020B0502020104020203" pitchFamily="34" charset="0"/>
                        </a:rPr>
                        <a:t>Harassment</a:t>
                      </a:r>
                      <a:endParaRPr lang="en-US" sz="1400" dirty="0">
                        <a:latin typeface="Gill Sans MT" panose="020B0502020104020203" pitchFamily="34" charset="0"/>
                      </a:endParaRPr>
                    </a:p>
                  </a:txBody>
                  <a:tcPr>
                    <a:solidFill>
                      <a:schemeClr val="accent2">
                        <a:lumMod val="40000"/>
                        <a:lumOff val="60000"/>
                      </a:schemeClr>
                    </a:solidFill>
                  </a:tcPr>
                </a:tc>
              </a:tr>
            </a:tbl>
          </a:graphicData>
        </a:graphic>
      </p:graphicFrame>
      <p:sp>
        <p:nvSpPr>
          <p:cNvPr id="6" name="TextBox 5"/>
          <p:cNvSpPr txBox="1"/>
          <p:nvPr/>
        </p:nvSpPr>
        <p:spPr>
          <a:xfrm>
            <a:off x="787086" y="4114800"/>
            <a:ext cx="7472993" cy="1754326"/>
          </a:xfrm>
          <a:prstGeom prst="rect">
            <a:avLst/>
          </a:prstGeom>
          <a:noFill/>
        </p:spPr>
        <p:txBody>
          <a:bodyPr wrap="square" rtlCol="0">
            <a:spAutoFit/>
          </a:bodyPr>
          <a:lstStyle/>
          <a:p>
            <a:pPr algn="r"/>
            <a:r>
              <a:rPr lang="en-US" i="1" dirty="0" smtClean="0">
                <a:solidFill>
                  <a:srgbClr val="C00000"/>
                </a:solidFill>
                <a:latin typeface="Gill Sans MT" panose="020B0502020104020203" pitchFamily="34" charset="0"/>
              </a:rPr>
              <a:t>Down on Their Luck, p. 78</a:t>
            </a:r>
          </a:p>
          <a:p>
            <a:pPr algn="r"/>
            <a:endParaRPr lang="en-US" i="1" dirty="0">
              <a:solidFill>
                <a:srgbClr val="C00000"/>
              </a:solidFill>
              <a:latin typeface="Gill Sans MT" panose="020B0502020104020203" pitchFamily="34" charset="0"/>
            </a:endParaRPr>
          </a:p>
          <a:p>
            <a:r>
              <a:rPr lang="en-US" dirty="0" smtClean="0">
                <a:latin typeface="Gill Sans MT" panose="020B0502020104020203" pitchFamily="34" charset="0"/>
              </a:rPr>
              <a:t>*“Exploitative” in this case is different from “mercenary”. These are agencies that profit from their interaction with the homeless, but they do not necessarily prey on the homeless.</a:t>
            </a:r>
          </a:p>
          <a:p>
            <a:endParaRPr lang="en-US" dirty="0">
              <a:latin typeface="Albertus MT" pitchFamily="18" charset="0"/>
            </a:endParaRPr>
          </a:p>
        </p:txBody>
      </p:sp>
    </p:spTree>
    <p:extLst>
      <p:ext uri="{BB962C8B-B14F-4D97-AF65-F5344CB8AC3E}">
        <p14:creationId xmlns:p14="http://schemas.microsoft.com/office/powerpoint/2010/main" val="2061263488"/>
      </p:ext>
    </p:extLst>
  </p:cSld>
  <p:clrMapOvr>
    <a:masterClrMapping/>
  </p:clrMapOvr>
  <mc:AlternateContent xmlns:mc="http://schemas.openxmlformats.org/markup-compatibility/2006" xmlns:p14="http://schemas.microsoft.com/office/powerpoint/2010/main">
    <mc:Choice Requires="p14">
      <p:transition spd="med" p14:dur="700" advTm="56627">
        <p:fade/>
      </p:transition>
    </mc:Choice>
    <mc:Fallback xmlns="">
      <p:transition spd="med" advTm="56627">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799"/>
            <a:ext cx="8001000" cy="3847207"/>
          </a:xfrm>
          <a:prstGeom prst="rect">
            <a:avLst/>
          </a:prstGeom>
          <a:noFill/>
        </p:spPr>
        <p:txBody>
          <a:bodyPr wrap="square" rtlCol="0">
            <a:spAutoFit/>
          </a:bodyPr>
          <a:lstStyle/>
          <a:p>
            <a:r>
              <a:rPr lang="en-US" sz="2800" b="1" dirty="0" smtClean="0">
                <a:latin typeface="Gill Sans MT" panose="020B0502020104020203" pitchFamily="34" charset="0"/>
              </a:rPr>
              <a:t>Agency Responses to Homelessness</a:t>
            </a:r>
            <a:endParaRPr lang="en-US" sz="2800" dirty="0" smtClean="0">
              <a:latin typeface="Gill Sans MT" panose="020B0502020104020203" pitchFamily="34" charset="0"/>
            </a:endParaRPr>
          </a:p>
          <a:p>
            <a:endParaRPr lang="en-US" i="1" dirty="0" smtClean="0">
              <a:solidFill>
                <a:srgbClr val="C00000"/>
              </a:solidFill>
              <a:latin typeface="Gill Sans MT" panose="020B0502020104020203" pitchFamily="34" charset="0"/>
            </a:endParaRPr>
          </a:p>
          <a:p>
            <a:r>
              <a:rPr lang="en-US" dirty="0" smtClean="0">
                <a:latin typeface="Gill Sans MT" panose="020B0502020104020203" pitchFamily="34" charset="0"/>
              </a:rPr>
              <a:t>Accommodative agencies:</a:t>
            </a:r>
          </a:p>
          <a:p>
            <a:pPr marL="285750" indent="-285750">
              <a:buFont typeface="Arial" panose="020B0604020202020204" pitchFamily="34" charset="0"/>
              <a:buChar char="•"/>
            </a:pPr>
            <a:r>
              <a:rPr lang="en-US" dirty="0" smtClean="0">
                <a:latin typeface="Gill Sans MT" panose="020B0502020104020203" pitchFamily="34" charset="0"/>
              </a:rPr>
              <a:t>Do little to move individuals out of homelessness.</a:t>
            </a:r>
          </a:p>
          <a:p>
            <a:pPr marL="285750" indent="-285750">
              <a:buFont typeface="Arial" panose="020B0604020202020204" pitchFamily="34" charset="0"/>
              <a:buChar char="•"/>
            </a:pPr>
            <a:r>
              <a:rPr lang="en-US" dirty="0">
                <a:latin typeface="Gill Sans MT" panose="020B0502020104020203" pitchFamily="34" charset="0"/>
              </a:rPr>
              <a:t>M</a:t>
            </a:r>
            <a:r>
              <a:rPr lang="en-US" dirty="0" smtClean="0">
                <a:latin typeface="Gill Sans MT" panose="020B0502020104020203" pitchFamily="34" charset="0"/>
              </a:rPr>
              <a:t>eet the basic needs of those who are homeless.</a:t>
            </a:r>
          </a:p>
          <a:p>
            <a:pPr marL="285750" indent="-285750">
              <a:buFont typeface="Arial" panose="020B0604020202020204" pitchFamily="34" charset="0"/>
              <a:buChar char="•"/>
            </a:pPr>
            <a:r>
              <a:rPr lang="en-US" dirty="0" smtClean="0">
                <a:latin typeface="Gill Sans MT" panose="020B0502020104020203" pitchFamily="34" charset="0"/>
              </a:rPr>
              <a:t>Emergency shelters, soup kitchens, street evangelism, etc.</a:t>
            </a:r>
          </a:p>
          <a:p>
            <a:endParaRPr lang="en-US" dirty="0">
              <a:latin typeface="Gill Sans MT" panose="020B0502020104020203" pitchFamily="34" charset="0"/>
            </a:endParaRPr>
          </a:p>
          <a:p>
            <a:r>
              <a:rPr lang="en-US" dirty="0" smtClean="0">
                <a:latin typeface="Gill Sans MT" panose="020B0502020104020203" pitchFamily="34" charset="0"/>
              </a:rPr>
              <a:t>Restorative agencies:</a:t>
            </a:r>
          </a:p>
          <a:p>
            <a:pPr marL="285750" indent="-285750">
              <a:buFont typeface="Arial" panose="020B0604020202020204" pitchFamily="34" charset="0"/>
              <a:buChar char="•"/>
            </a:pPr>
            <a:r>
              <a:rPr lang="en-US" dirty="0" smtClean="0">
                <a:latin typeface="Gill Sans MT" panose="020B0502020104020203" pitchFamily="34" charset="0"/>
              </a:rPr>
              <a:t>Often deal with the homeless but not their homelessness.</a:t>
            </a:r>
          </a:p>
          <a:p>
            <a:pPr marL="285750" indent="-285750">
              <a:buFont typeface="Arial" panose="020B0604020202020204" pitchFamily="34" charset="0"/>
              <a:buChar char="•"/>
            </a:pPr>
            <a:r>
              <a:rPr lang="en-US" dirty="0" smtClean="0">
                <a:latin typeface="Gill Sans MT" panose="020B0502020104020203" pitchFamily="34" charset="0"/>
              </a:rPr>
              <a:t>Often deal with issues related to homelessness but do not deal with homelessness itself.</a:t>
            </a:r>
          </a:p>
          <a:p>
            <a:pPr marL="285750" indent="-285750">
              <a:buFont typeface="Arial" panose="020B0604020202020204" pitchFamily="34" charset="0"/>
              <a:buChar char="•"/>
            </a:pPr>
            <a:r>
              <a:rPr lang="en-US" dirty="0" smtClean="0">
                <a:latin typeface="Gill Sans MT" panose="020B0502020104020203" pitchFamily="34" charset="0"/>
              </a:rPr>
              <a:t>Treatment programs, health clinics, etc.</a:t>
            </a:r>
          </a:p>
          <a:p>
            <a:pPr marL="285750" indent="-285750">
              <a:buFont typeface="Arial" panose="020B0604020202020204" pitchFamily="34" charset="0"/>
              <a:buChar char="•"/>
            </a:pPr>
            <a:endParaRPr lang="en-US" dirty="0">
              <a:latin typeface="Gill Sans MT" panose="020B0502020104020203" pitchFamily="34" charset="0"/>
            </a:endParaRPr>
          </a:p>
        </p:txBody>
      </p:sp>
    </p:spTree>
    <p:extLst>
      <p:ext uri="{BB962C8B-B14F-4D97-AF65-F5344CB8AC3E}">
        <p14:creationId xmlns:p14="http://schemas.microsoft.com/office/powerpoint/2010/main" val="379908653"/>
      </p:ext>
    </p:extLst>
  </p:cSld>
  <p:clrMapOvr>
    <a:masterClrMapping/>
  </p:clrMapOvr>
  <mc:AlternateContent xmlns:mc="http://schemas.openxmlformats.org/markup-compatibility/2006" xmlns:p14="http://schemas.microsoft.com/office/powerpoint/2010/main">
    <mc:Choice Requires="p14">
      <p:transition spd="med" p14:dur="700" advTm="138060">
        <p:fade/>
      </p:transition>
    </mc:Choice>
    <mc:Fallback xmlns="">
      <p:transition spd="med" advTm="13806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800"/>
            <a:ext cx="8001000" cy="5509200"/>
          </a:xfrm>
          <a:prstGeom prst="rect">
            <a:avLst/>
          </a:prstGeom>
          <a:noFill/>
        </p:spPr>
        <p:txBody>
          <a:bodyPr wrap="square" rtlCol="0">
            <a:spAutoFit/>
          </a:bodyPr>
          <a:lstStyle/>
          <a:p>
            <a:r>
              <a:rPr lang="en-US" sz="2800" b="1" dirty="0" smtClean="0">
                <a:latin typeface="Gill Sans MT" panose="020B0502020104020203" pitchFamily="34" charset="0"/>
              </a:rPr>
              <a:t>Agency Responses to Homelessness</a:t>
            </a:r>
            <a:endParaRPr lang="en-US" sz="2800" dirty="0" smtClean="0">
              <a:latin typeface="Gill Sans MT" panose="020B0502020104020203" pitchFamily="34" charset="0"/>
            </a:endParaRPr>
          </a:p>
          <a:p>
            <a:endParaRPr lang="en-US" dirty="0">
              <a:latin typeface="Gill Sans MT" panose="020B0502020104020203" pitchFamily="34" charset="0"/>
            </a:endParaRPr>
          </a:p>
          <a:p>
            <a:r>
              <a:rPr lang="en-US" dirty="0" smtClean="0">
                <a:latin typeface="Gill Sans MT" panose="020B0502020104020203" pitchFamily="34" charset="0"/>
              </a:rPr>
              <a:t>Exploitative Agencies:</a:t>
            </a:r>
          </a:p>
          <a:p>
            <a:pPr marL="285750" indent="-285750">
              <a:buFont typeface="Arial" panose="020B0604020202020204" pitchFamily="34" charset="0"/>
              <a:buChar char="•"/>
            </a:pPr>
            <a:r>
              <a:rPr lang="en-US" dirty="0" smtClean="0">
                <a:latin typeface="Gill Sans MT" panose="020B0502020104020203" pitchFamily="34" charset="0"/>
              </a:rPr>
              <a:t>Focus on entity’s profit, not the wellbeing of those with whom they do business.</a:t>
            </a:r>
          </a:p>
          <a:p>
            <a:pPr marL="285750" indent="-285750">
              <a:buFont typeface="Arial" panose="020B0604020202020204" pitchFamily="34" charset="0"/>
              <a:buChar char="•"/>
            </a:pPr>
            <a:r>
              <a:rPr lang="en-US" dirty="0" smtClean="0">
                <a:latin typeface="Gill Sans MT" panose="020B0502020104020203" pitchFamily="34" charset="0"/>
              </a:rPr>
              <a:t>Some social service agencies function in this way by:</a:t>
            </a:r>
          </a:p>
          <a:p>
            <a:pPr marL="742950" lvl="1" indent="-285750">
              <a:buFont typeface="Courier New" panose="02070309020205020404" pitchFamily="49" charset="0"/>
              <a:buChar char="o"/>
            </a:pPr>
            <a:r>
              <a:rPr lang="en-US" dirty="0" smtClean="0">
                <a:latin typeface="Gill Sans MT" panose="020B0502020104020203" pitchFamily="34" charset="0"/>
              </a:rPr>
              <a:t>Employing homeless clients in money making operations</a:t>
            </a:r>
          </a:p>
          <a:p>
            <a:pPr marL="742950" lvl="1" indent="-285750">
              <a:buFont typeface="Courier New" panose="02070309020205020404" pitchFamily="49" charset="0"/>
              <a:buChar char="o"/>
            </a:pPr>
            <a:r>
              <a:rPr lang="en-US" dirty="0" smtClean="0">
                <a:latin typeface="Gill Sans MT" panose="020B0502020104020203" pitchFamily="34" charset="0"/>
              </a:rPr>
              <a:t>Changing programming to qualify for grants, etc. instead of pursuing grants that support successful programming</a:t>
            </a:r>
          </a:p>
          <a:p>
            <a:pPr marL="285750" lvl="1" indent="-285750">
              <a:buFont typeface="Arial" panose="020B0604020202020204" pitchFamily="34" charset="0"/>
              <a:buChar char="•"/>
            </a:pPr>
            <a:r>
              <a:rPr lang="en-US" dirty="0" smtClean="0">
                <a:latin typeface="Gill Sans MT" panose="020B0502020104020203" pitchFamily="34" charset="0"/>
              </a:rPr>
              <a:t>Plasma centers, temporary labor businesses, pawn shops, landlords, etc.</a:t>
            </a:r>
          </a:p>
          <a:p>
            <a:pPr marL="742950" lvl="1" indent="-285750">
              <a:buFont typeface="Arial" panose="020B0604020202020204" pitchFamily="34" charset="0"/>
              <a:buChar char="•"/>
            </a:pPr>
            <a:endParaRPr lang="en-US" dirty="0" smtClean="0">
              <a:latin typeface="Gill Sans MT" panose="020B0502020104020203" pitchFamily="34" charset="0"/>
            </a:endParaRPr>
          </a:p>
          <a:p>
            <a:r>
              <a:rPr lang="en-US" dirty="0" smtClean="0">
                <a:latin typeface="Gill Sans MT" panose="020B0502020104020203" pitchFamily="34" charset="0"/>
              </a:rPr>
              <a:t>Exclusionist/</a:t>
            </a:r>
            <a:r>
              <a:rPr lang="en-US" dirty="0" err="1" smtClean="0">
                <a:latin typeface="Gill Sans MT" panose="020B0502020104020203" pitchFamily="34" charset="0"/>
              </a:rPr>
              <a:t>Expulsionist</a:t>
            </a:r>
            <a:r>
              <a:rPr lang="en-US" dirty="0" smtClean="0">
                <a:latin typeface="Gill Sans MT" panose="020B0502020104020203" pitchFamily="34" charset="0"/>
              </a:rPr>
              <a:t> and Containment</a:t>
            </a:r>
          </a:p>
          <a:p>
            <a:pPr marL="285750" indent="-285750">
              <a:buFont typeface="Arial" panose="020B0604020202020204" pitchFamily="34" charset="0"/>
              <a:buChar char="•"/>
            </a:pPr>
            <a:r>
              <a:rPr lang="en-US" dirty="0" smtClean="0">
                <a:latin typeface="Gill Sans MT" panose="020B0502020104020203" pitchFamily="34" charset="0"/>
              </a:rPr>
              <a:t>Try to control where the homeless go through:</a:t>
            </a:r>
          </a:p>
          <a:p>
            <a:pPr marL="742950" lvl="1" indent="-285750">
              <a:buFont typeface="Courier New" panose="02070309020205020404" pitchFamily="49" charset="0"/>
              <a:buChar char="o"/>
            </a:pPr>
            <a:r>
              <a:rPr lang="en-US" dirty="0" smtClean="0">
                <a:latin typeface="Gill Sans MT" panose="020B0502020104020203" pitchFamily="34" charset="0"/>
              </a:rPr>
              <a:t>Bylaws</a:t>
            </a:r>
          </a:p>
          <a:p>
            <a:pPr marL="742950" lvl="1" indent="-285750">
              <a:buFont typeface="Courier New" panose="02070309020205020404" pitchFamily="49" charset="0"/>
              <a:buChar char="o"/>
            </a:pPr>
            <a:r>
              <a:rPr lang="en-US" dirty="0" smtClean="0">
                <a:latin typeface="Gill Sans MT" panose="020B0502020104020203" pitchFamily="34" charset="0"/>
              </a:rPr>
              <a:t>Law enforcement</a:t>
            </a:r>
          </a:p>
          <a:p>
            <a:pPr marL="742950" lvl="1" indent="-285750">
              <a:buFont typeface="Courier New" panose="02070309020205020404" pitchFamily="49" charset="0"/>
              <a:buChar char="o"/>
            </a:pPr>
            <a:r>
              <a:rPr lang="en-US" dirty="0" smtClean="0">
                <a:latin typeface="Gill Sans MT" panose="020B0502020104020203" pitchFamily="34" charset="0"/>
              </a:rPr>
              <a:t>Zoning</a:t>
            </a:r>
            <a:endParaRPr lang="en-US" dirty="0">
              <a:latin typeface="Gill Sans MT" panose="020B0502020104020203" pitchFamily="34" charset="0"/>
            </a:endParaRPr>
          </a:p>
          <a:p>
            <a:pPr marL="285750" lvl="1" indent="-285750">
              <a:buFont typeface="Arial" panose="020B0604020202020204" pitchFamily="34" charset="0"/>
              <a:buChar char="•"/>
            </a:pPr>
            <a:r>
              <a:rPr lang="en-US" dirty="0" smtClean="0">
                <a:latin typeface="Gill Sans MT" panose="020B0502020104020203" pitchFamily="34" charset="0"/>
              </a:rPr>
              <a:t>Neighborhood associations, police, city planning, etc.</a:t>
            </a:r>
          </a:p>
          <a:p>
            <a:pPr marL="285750" lvl="1" indent="-285750">
              <a:buFont typeface="Arial" panose="020B0604020202020204" pitchFamily="34" charset="0"/>
              <a:buChar char="•"/>
            </a:pPr>
            <a:endParaRPr lang="en-US" dirty="0">
              <a:latin typeface="Gill Sans MT" panose="020B0502020104020203" pitchFamily="34" charset="0"/>
            </a:endParaRPr>
          </a:p>
          <a:p>
            <a:pPr marL="0" lvl="1"/>
            <a:r>
              <a:rPr lang="en-US" dirty="0" smtClean="0">
                <a:latin typeface="Gill Sans MT" panose="020B0502020104020203" pitchFamily="34" charset="0"/>
              </a:rPr>
              <a:t>Historically, social services have been set up to control rather than help the homeless.</a:t>
            </a:r>
          </a:p>
        </p:txBody>
      </p:sp>
    </p:spTree>
    <p:extLst>
      <p:ext uri="{BB962C8B-B14F-4D97-AF65-F5344CB8AC3E}">
        <p14:creationId xmlns:p14="http://schemas.microsoft.com/office/powerpoint/2010/main" val="3974837997"/>
      </p:ext>
    </p:extLst>
  </p:cSld>
  <p:clrMapOvr>
    <a:masterClrMapping/>
  </p:clrMapOvr>
  <mc:AlternateContent xmlns:mc="http://schemas.openxmlformats.org/markup-compatibility/2006" xmlns:p14="http://schemas.microsoft.com/office/powerpoint/2010/main">
    <mc:Choice Requires="p14">
      <p:transition spd="med" p14:dur="700" advTm="49959">
        <p:fade/>
      </p:transition>
    </mc:Choice>
    <mc:Fallback xmlns="">
      <p:transition spd="med" advTm="49959">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800"/>
            <a:ext cx="8001000" cy="3016210"/>
          </a:xfrm>
          <a:prstGeom prst="rect">
            <a:avLst/>
          </a:prstGeom>
          <a:noFill/>
        </p:spPr>
        <p:txBody>
          <a:bodyPr wrap="square" rtlCol="0">
            <a:spAutoFit/>
          </a:bodyPr>
          <a:lstStyle/>
          <a:p>
            <a:r>
              <a:rPr lang="en-US" sz="2800" b="1" dirty="0" smtClean="0">
                <a:latin typeface="Gill Sans MT" panose="020B0502020104020203" pitchFamily="34" charset="0"/>
              </a:rPr>
              <a:t>Dynamics to Consider</a:t>
            </a:r>
            <a:endParaRPr lang="en-US" sz="2800" dirty="0" smtClean="0">
              <a:latin typeface="Gill Sans MT" panose="020B0502020104020203" pitchFamily="34" charset="0"/>
            </a:endParaRPr>
          </a:p>
          <a:p>
            <a:endParaRPr lang="en-US" dirty="0">
              <a:latin typeface="Gill Sans MT" panose="020B0502020104020203" pitchFamily="34" charset="0"/>
            </a:endParaRPr>
          </a:p>
          <a:p>
            <a:r>
              <a:rPr lang="en-US" dirty="0">
                <a:latin typeface="Gill Sans MT" panose="020B0502020104020203" pitchFamily="34" charset="0"/>
              </a:rPr>
              <a:t>Increased numbers of </a:t>
            </a:r>
            <a:r>
              <a:rPr lang="en-US" dirty="0" smtClean="0">
                <a:latin typeface="Gill Sans MT" panose="020B0502020104020203" pitchFamily="34" charset="0"/>
              </a:rPr>
              <a:t>homeless:</a:t>
            </a:r>
          </a:p>
          <a:p>
            <a:pPr marL="285750" indent="-285750">
              <a:buFont typeface="Arial" panose="020B0604020202020204" pitchFamily="34" charset="0"/>
              <a:buChar char="•"/>
            </a:pPr>
            <a:r>
              <a:rPr lang="en-US" dirty="0" smtClean="0">
                <a:latin typeface="Gill Sans MT" panose="020B0502020104020203" pitchFamily="34" charset="0"/>
              </a:rPr>
              <a:t>Overwhelm the resources of Accommodative agencies</a:t>
            </a:r>
          </a:p>
          <a:p>
            <a:pPr marL="285750" indent="-285750">
              <a:buFont typeface="Arial" panose="020B0604020202020204" pitchFamily="34" charset="0"/>
              <a:buChar char="•"/>
            </a:pPr>
            <a:r>
              <a:rPr lang="en-US" dirty="0" smtClean="0">
                <a:latin typeface="Gill Sans MT" panose="020B0502020104020203" pitchFamily="34" charset="0"/>
              </a:rPr>
              <a:t>Force restorative agencies into a more Accommodative role</a:t>
            </a:r>
          </a:p>
          <a:p>
            <a:pPr marL="742950" lvl="1" indent="-285750">
              <a:buFont typeface="Courier New" panose="02070309020205020404" pitchFamily="49" charset="0"/>
              <a:buChar char="o"/>
            </a:pPr>
            <a:r>
              <a:rPr lang="en-US" dirty="0" smtClean="0">
                <a:latin typeface="Gill Sans MT" panose="020B0502020104020203" pitchFamily="34" charset="0"/>
              </a:rPr>
              <a:t>Restoration takes more time than Accommodation. It means turning more people away.</a:t>
            </a:r>
          </a:p>
          <a:p>
            <a:pPr marL="285750" indent="-285750">
              <a:buFont typeface="Arial" panose="020B0604020202020204" pitchFamily="34" charset="0"/>
              <a:buChar char="•"/>
            </a:pPr>
            <a:r>
              <a:rPr lang="en-US" dirty="0" smtClean="0">
                <a:latin typeface="Gill Sans MT" panose="020B0502020104020203" pitchFamily="34" charset="0"/>
              </a:rPr>
              <a:t>Aggravate </a:t>
            </a:r>
            <a:r>
              <a:rPr lang="en-US" dirty="0">
                <a:latin typeface="Gill Sans MT" panose="020B0502020104020203" pitchFamily="34" charset="0"/>
              </a:rPr>
              <a:t>the responses of Exploitative, Exclusionist and Containment agencies</a:t>
            </a:r>
            <a:r>
              <a:rPr lang="en-US" dirty="0" smtClean="0">
                <a:latin typeface="Gill Sans MT" panose="020B0502020104020203" pitchFamily="34" charset="0"/>
              </a:rPr>
              <a:t>.</a:t>
            </a:r>
          </a:p>
          <a:p>
            <a:pPr marL="285750" indent="-285750">
              <a:buFont typeface="Arial" panose="020B0604020202020204" pitchFamily="34" charset="0"/>
              <a:buChar char="•"/>
            </a:pPr>
            <a:endParaRPr lang="en-US" dirty="0">
              <a:latin typeface="Gill Sans MT" panose="020B0502020104020203" pitchFamily="34" charset="0"/>
            </a:endParaRPr>
          </a:p>
          <a:p>
            <a:pPr marL="285750" indent="-285750">
              <a:buFont typeface="Arial" panose="020B0604020202020204" pitchFamily="34" charset="0"/>
              <a:buChar char="•"/>
            </a:pPr>
            <a:endParaRPr lang="en-US" dirty="0">
              <a:latin typeface="Gill Sans MT" panose="020B0502020104020203" pitchFamily="34" charset="0"/>
            </a:endParaRPr>
          </a:p>
        </p:txBody>
      </p:sp>
    </p:spTree>
    <p:extLst>
      <p:ext uri="{BB962C8B-B14F-4D97-AF65-F5344CB8AC3E}">
        <p14:creationId xmlns:p14="http://schemas.microsoft.com/office/powerpoint/2010/main" val="964510414"/>
      </p:ext>
    </p:extLst>
  </p:cSld>
  <p:clrMapOvr>
    <a:masterClrMapping/>
  </p:clrMapOvr>
  <mc:AlternateContent xmlns:mc="http://schemas.openxmlformats.org/markup-compatibility/2006" xmlns:p14="http://schemas.microsoft.com/office/powerpoint/2010/main">
    <mc:Choice Requires="p14">
      <p:transition spd="med" p14:dur="700" advTm="48658">
        <p:fade/>
      </p:transition>
    </mc:Choice>
    <mc:Fallback xmlns="">
      <p:transition spd="med" advTm="48658">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800"/>
            <a:ext cx="8001000" cy="5509200"/>
          </a:xfrm>
          <a:prstGeom prst="rect">
            <a:avLst/>
          </a:prstGeom>
          <a:noFill/>
        </p:spPr>
        <p:txBody>
          <a:bodyPr wrap="square" rtlCol="0">
            <a:spAutoFit/>
          </a:bodyPr>
          <a:lstStyle/>
          <a:p>
            <a:r>
              <a:rPr lang="en-US" sz="2800" b="1" dirty="0" smtClean="0">
                <a:latin typeface="Gill Sans MT" panose="020B0502020104020203" pitchFamily="34" charset="0"/>
              </a:rPr>
              <a:t>Dynamics to Consider</a:t>
            </a:r>
            <a:endParaRPr lang="en-US" sz="2800" dirty="0" smtClean="0">
              <a:latin typeface="Gill Sans MT" panose="020B0502020104020203" pitchFamily="34" charset="0"/>
            </a:endParaRPr>
          </a:p>
          <a:p>
            <a:endParaRPr lang="en-US" dirty="0">
              <a:latin typeface="Gill Sans MT" panose="020B0502020104020203" pitchFamily="34" charset="0"/>
            </a:endParaRPr>
          </a:p>
          <a:p>
            <a:r>
              <a:rPr lang="en-US" dirty="0" smtClean="0">
                <a:latin typeface="Gill Sans MT" panose="020B0502020104020203" pitchFamily="34" charset="0"/>
              </a:rPr>
              <a:t>Different parts of the Continuum of Care are trying to accomplish different things.</a:t>
            </a:r>
          </a:p>
          <a:p>
            <a:pPr marL="285750" indent="-285750">
              <a:buFont typeface="Arial" panose="020B0604020202020204" pitchFamily="34" charset="0"/>
              <a:buChar char="•"/>
            </a:pPr>
            <a:endParaRPr lang="en-US" dirty="0">
              <a:latin typeface="Gill Sans MT" panose="020B0502020104020203" pitchFamily="34" charset="0"/>
            </a:endParaRPr>
          </a:p>
          <a:p>
            <a:pPr marL="285750" indent="-285750">
              <a:buFont typeface="Arial" panose="020B0604020202020204" pitchFamily="34" charset="0"/>
              <a:buChar char="•"/>
            </a:pPr>
            <a:r>
              <a:rPr lang="en-US" dirty="0" smtClean="0">
                <a:latin typeface="Gill Sans MT" panose="020B0502020104020203" pitchFamily="34" charset="0"/>
              </a:rPr>
              <a:t>This can create the appearance (and sometimes the reality) of conflicting priorities and goals.</a:t>
            </a:r>
          </a:p>
          <a:p>
            <a:pPr marL="285750" indent="-285750">
              <a:buFont typeface="Arial" panose="020B0604020202020204" pitchFamily="34" charset="0"/>
              <a:buChar char="•"/>
            </a:pPr>
            <a:endParaRPr lang="en-US" dirty="0" smtClean="0">
              <a:latin typeface="Gill Sans MT" panose="020B0502020104020203" pitchFamily="34" charset="0"/>
            </a:endParaRPr>
          </a:p>
          <a:p>
            <a:pPr marL="285750" indent="-285750">
              <a:buFont typeface="Arial" panose="020B0604020202020204" pitchFamily="34" charset="0"/>
              <a:buChar char="•"/>
            </a:pPr>
            <a:r>
              <a:rPr lang="en-US" dirty="0" smtClean="0">
                <a:latin typeface="Gill Sans MT" panose="020B0502020104020203" pitchFamily="34" charset="0"/>
              </a:rPr>
              <a:t>Different philosophies/views of homelessness will create different response aimed at ending homelessness.</a:t>
            </a:r>
          </a:p>
          <a:p>
            <a:pPr marL="742950" lvl="1" indent="-285750">
              <a:buFont typeface="Arial" panose="020B0604020202020204" pitchFamily="34" charset="0"/>
              <a:buChar char="•"/>
            </a:pPr>
            <a:r>
              <a:rPr lang="en-US" dirty="0" smtClean="0">
                <a:latin typeface="Gill Sans MT" panose="020B0502020104020203" pitchFamily="34" charset="0"/>
              </a:rPr>
              <a:t>Human rights = legislation and funding</a:t>
            </a:r>
          </a:p>
          <a:p>
            <a:pPr marL="742950" lvl="1" indent="-285750">
              <a:buFont typeface="Arial" panose="020B0604020202020204" pitchFamily="34" charset="0"/>
              <a:buChar char="•"/>
            </a:pPr>
            <a:r>
              <a:rPr lang="en-US" dirty="0" smtClean="0">
                <a:latin typeface="Gill Sans MT" panose="020B0502020104020203" pitchFamily="34" charset="0"/>
              </a:rPr>
              <a:t>Livability = criminalization</a:t>
            </a:r>
          </a:p>
          <a:p>
            <a:pPr marL="742950" lvl="1" indent="-285750">
              <a:buFont typeface="Arial" panose="020B0604020202020204" pitchFamily="34" charset="0"/>
              <a:buChar char="•"/>
            </a:pPr>
            <a:r>
              <a:rPr lang="en-US" dirty="0" smtClean="0">
                <a:latin typeface="Gill Sans MT" panose="020B0502020104020203" pitchFamily="34" charset="0"/>
              </a:rPr>
              <a:t>Moral issue = individual reformation</a:t>
            </a:r>
          </a:p>
          <a:p>
            <a:pPr marL="742950" lvl="1" indent="-285750">
              <a:buFont typeface="Arial" panose="020B0604020202020204" pitchFamily="34" charset="0"/>
              <a:buChar char="•"/>
            </a:pPr>
            <a:r>
              <a:rPr lang="en-US" dirty="0" smtClean="0">
                <a:latin typeface="Gill Sans MT" panose="020B0502020104020203" pitchFamily="34" charset="0"/>
              </a:rPr>
              <a:t>Economics = Rental subsidies and higher minimum wages</a:t>
            </a:r>
          </a:p>
          <a:p>
            <a:pPr marL="742950" lvl="1" indent="-285750">
              <a:buFont typeface="Arial" panose="020B0604020202020204" pitchFamily="34" charset="0"/>
              <a:buChar char="•"/>
            </a:pPr>
            <a:r>
              <a:rPr lang="en-US" dirty="0" smtClean="0">
                <a:latin typeface="Gill Sans MT" panose="020B0502020104020203" pitchFamily="34" charset="0"/>
              </a:rPr>
              <a:t>Housing stock = economic incentives to build apartments</a:t>
            </a:r>
          </a:p>
          <a:p>
            <a:pPr marL="742950" lvl="1" indent="-285750">
              <a:buFont typeface="Arial" panose="020B0604020202020204" pitchFamily="34" charset="0"/>
              <a:buChar char="•"/>
            </a:pPr>
            <a:r>
              <a:rPr lang="en-US" dirty="0" smtClean="0">
                <a:latin typeface="Gill Sans MT" panose="020B0502020104020203" pitchFamily="34" charset="0"/>
              </a:rPr>
              <a:t>Social/generational structure = childhood interventions</a:t>
            </a:r>
          </a:p>
          <a:p>
            <a:pPr marL="742950" lvl="1" indent="-285750">
              <a:buFont typeface="Arial" panose="020B0604020202020204" pitchFamily="34" charset="0"/>
              <a:buChar char="•"/>
            </a:pPr>
            <a:r>
              <a:rPr lang="en-US" dirty="0" smtClean="0">
                <a:latin typeface="Gill Sans MT" panose="020B0502020104020203" pitchFamily="34" charset="0"/>
              </a:rPr>
              <a:t>Lack of life skills = individual rehabilitation</a:t>
            </a:r>
          </a:p>
          <a:p>
            <a:pPr marL="742950" lvl="1" indent="-285750">
              <a:buFont typeface="Arial" panose="020B0604020202020204" pitchFamily="34" charset="0"/>
              <a:buChar char="•"/>
            </a:pPr>
            <a:endParaRPr lang="en-US" dirty="0" smtClean="0">
              <a:latin typeface="Gill Sans MT" panose="020B0502020104020203" pitchFamily="34" charset="0"/>
            </a:endParaRPr>
          </a:p>
          <a:p>
            <a:pPr marL="285750" indent="-285750">
              <a:buFont typeface="Arial" panose="020B0604020202020204" pitchFamily="34" charset="0"/>
              <a:buChar char="•"/>
            </a:pPr>
            <a:endParaRPr lang="en-US" dirty="0">
              <a:latin typeface="Gill Sans MT" panose="020B0502020104020203" pitchFamily="34" charset="0"/>
            </a:endParaRPr>
          </a:p>
          <a:p>
            <a:pPr marL="285750" indent="-285750">
              <a:buFont typeface="Arial" panose="020B0604020202020204" pitchFamily="34" charset="0"/>
              <a:buChar char="•"/>
            </a:pPr>
            <a:endParaRPr lang="en-US" dirty="0">
              <a:latin typeface="Gill Sans MT" panose="020B0502020104020203" pitchFamily="34" charset="0"/>
            </a:endParaRPr>
          </a:p>
        </p:txBody>
      </p:sp>
    </p:spTree>
    <p:extLst>
      <p:ext uri="{BB962C8B-B14F-4D97-AF65-F5344CB8AC3E}">
        <p14:creationId xmlns:p14="http://schemas.microsoft.com/office/powerpoint/2010/main" val="3701849825"/>
      </p:ext>
    </p:extLst>
  </p:cSld>
  <p:clrMapOvr>
    <a:masterClrMapping/>
  </p:clrMapOvr>
  <mc:AlternateContent xmlns:mc="http://schemas.openxmlformats.org/markup-compatibility/2006" xmlns:p14="http://schemas.microsoft.com/office/powerpoint/2010/main">
    <mc:Choice Requires="p14">
      <p:transition spd="med" p14:dur="700" advTm="48658">
        <p:fade/>
      </p:transition>
    </mc:Choice>
    <mc:Fallback xmlns="">
      <p:transition spd="med" advTm="48658">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800"/>
            <a:ext cx="8001000" cy="5509200"/>
          </a:xfrm>
          <a:prstGeom prst="rect">
            <a:avLst/>
          </a:prstGeom>
          <a:noFill/>
        </p:spPr>
        <p:txBody>
          <a:bodyPr wrap="square" rtlCol="0">
            <a:spAutoFit/>
          </a:bodyPr>
          <a:lstStyle/>
          <a:p>
            <a:r>
              <a:rPr lang="en-US" sz="2800" b="1" dirty="0" smtClean="0">
                <a:latin typeface="Gill Sans MT" panose="020B0502020104020203" pitchFamily="34" charset="0"/>
              </a:rPr>
              <a:t>Dynamics to Consider</a:t>
            </a:r>
            <a:endParaRPr lang="en-US" sz="2800" dirty="0" smtClean="0">
              <a:latin typeface="Gill Sans MT" panose="020B0502020104020203" pitchFamily="34" charset="0"/>
            </a:endParaRPr>
          </a:p>
          <a:p>
            <a:endParaRPr lang="en-US" dirty="0">
              <a:latin typeface="Gill Sans MT" panose="020B0502020104020203" pitchFamily="34" charset="0"/>
            </a:endParaRPr>
          </a:p>
          <a:p>
            <a:r>
              <a:rPr lang="en-US" dirty="0" smtClean="0">
                <a:latin typeface="Gill Sans MT" panose="020B0502020104020203" pitchFamily="34" charset="0"/>
              </a:rPr>
              <a:t>Accommodative approaches are sometimes discounted as “enabling” homelessness.</a:t>
            </a:r>
          </a:p>
          <a:p>
            <a:endParaRPr lang="en-US" dirty="0" smtClean="0">
              <a:latin typeface="Gill Sans MT" panose="020B0502020104020203" pitchFamily="34" charset="0"/>
            </a:endParaRPr>
          </a:p>
          <a:p>
            <a:r>
              <a:rPr lang="en-US" i="1" dirty="0" smtClean="0">
                <a:latin typeface="Gill Sans MT" panose="020B0502020104020203" pitchFamily="34" charset="0"/>
              </a:rPr>
              <a:t>“If you feed people in parks, or on a street, or drive your car up and give 14 meals out of the back of your car, all you’re doing is growing homelessness … if you want to dramatically change how [a city] deals with the homeless, align your feeding with all the holistic services.  And the only place people should ever be fed is where you’re in a 24/7 program that’s holistic that deals with all the issues.”</a:t>
            </a:r>
          </a:p>
          <a:p>
            <a:pPr algn="r"/>
            <a:r>
              <a:rPr lang="en-US" i="1" dirty="0" smtClean="0">
                <a:solidFill>
                  <a:srgbClr val="C00000"/>
                </a:solidFill>
                <a:latin typeface="Gill Sans MT" panose="020B0502020104020203" pitchFamily="34" charset="0"/>
              </a:rPr>
              <a:t>Dr. Robert </a:t>
            </a:r>
            <a:r>
              <a:rPr lang="en-US" i="1" dirty="0" err="1" smtClean="0">
                <a:solidFill>
                  <a:srgbClr val="C00000"/>
                </a:solidFill>
                <a:latin typeface="Gill Sans MT" panose="020B0502020104020203" pitchFamily="34" charset="0"/>
              </a:rPr>
              <a:t>Marbut</a:t>
            </a:r>
            <a:r>
              <a:rPr lang="en-US" i="1" dirty="0" smtClean="0">
                <a:solidFill>
                  <a:srgbClr val="C00000"/>
                </a:solidFill>
                <a:latin typeface="Gill Sans MT" panose="020B0502020104020203" pitchFamily="34" charset="0"/>
              </a:rPr>
              <a:t>, consultant on homelessness</a:t>
            </a:r>
          </a:p>
          <a:p>
            <a:pPr algn="r"/>
            <a:r>
              <a:rPr lang="en-US" i="1" dirty="0" smtClean="0">
                <a:solidFill>
                  <a:srgbClr val="C00000"/>
                </a:solidFill>
                <a:latin typeface="Gill Sans MT" panose="020B0502020104020203" pitchFamily="34" charset="0"/>
              </a:rPr>
              <a:t>Quoted in </a:t>
            </a:r>
            <a:r>
              <a:rPr lang="en-US" i="1" u="sng" dirty="0" smtClean="0">
                <a:solidFill>
                  <a:srgbClr val="C00000"/>
                </a:solidFill>
                <a:latin typeface="Gill Sans MT" panose="020B0502020104020203" pitchFamily="34" charset="0"/>
              </a:rPr>
              <a:t>Share No More: The Criminalization of Efforts to Feed People In Need</a:t>
            </a:r>
          </a:p>
          <a:p>
            <a:pPr algn="r"/>
            <a:endParaRPr lang="en-US" i="1" u="sng" dirty="0">
              <a:solidFill>
                <a:srgbClr val="C00000"/>
              </a:solidFill>
              <a:latin typeface="Gill Sans MT" panose="020B0502020104020203" pitchFamily="34" charset="0"/>
            </a:endParaRPr>
          </a:p>
          <a:p>
            <a:r>
              <a:rPr lang="en-US" i="1" dirty="0" smtClean="0">
                <a:latin typeface="Gill Sans MT" panose="020B0502020104020203" pitchFamily="34" charset="0"/>
              </a:rPr>
              <a:t>“If </a:t>
            </a:r>
            <a:r>
              <a:rPr lang="en-US" i="1" dirty="0">
                <a:latin typeface="Gill Sans MT" panose="020B0502020104020203" pitchFamily="34" charset="0"/>
              </a:rPr>
              <a:t>you give cash out on the street, generally of about 93 percent of it goes to alcohol, drugs and prostitution. And if you give food on the street, you end up in a very convoluted way, but still an important way, you end up preventing people from going into 24/7 programming</a:t>
            </a:r>
            <a:r>
              <a:rPr lang="en-US" i="1" dirty="0" smtClean="0">
                <a:latin typeface="Gill Sans MT" panose="020B0502020104020203" pitchFamily="34" charset="0"/>
              </a:rPr>
              <a:t>.”</a:t>
            </a:r>
          </a:p>
          <a:p>
            <a:pPr algn="r"/>
            <a:r>
              <a:rPr lang="en-US" i="1" dirty="0" smtClean="0">
                <a:solidFill>
                  <a:srgbClr val="C00000"/>
                </a:solidFill>
                <a:latin typeface="Gill Sans MT" panose="020B0502020104020203" pitchFamily="34" charset="0"/>
              </a:rPr>
              <a:t>Dr. Robert </a:t>
            </a:r>
            <a:r>
              <a:rPr lang="en-US" i="1" dirty="0" err="1" smtClean="0">
                <a:solidFill>
                  <a:srgbClr val="C00000"/>
                </a:solidFill>
                <a:latin typeface="Gill Sans MT" panose="020B0502020104020203" pitchFamily="34" charset="0"/>
              </a:rPr>
              <a:t>Marbut</a:t>
            </a:r>
            <a:r>
              <a:rPr lang="en-US" i="1" dirty="0" smtClean="0">
                <a:solidFill>
                  <a:srgbClr val="C00000"/>
                </a:solidFill>
                <a:latin typeface="Gill Sans MT" panose="020B0502020104020203" pitchFamily="34" charset="0"/>
              </a:rPr>
              <a:t>, consultant on homelessness</a:t>
            </a:r>
          </a:p>
          <a:p>
            <a:pPr algn="r"/>
            <a:r>
              <a:rPr lang="en-US" i="1" dirty="0" smtClean="0">
                <a:solidFill>
                  <a:srgbClr val="C00000"/>
                </a:solidFill>
                <a:latin typeface="Gill Sans MT" panose="020B0502020104020203" pitchFamily="34" charset="0"/>
              </a:rPr>
              <a:t>http://www.npr.org/2014/11/09/362737965/consultant-on-homelessness-cities-enable-the-poor</a:t>
            </a:r>
            <a:endParaRPr lang="en-US" i="1" dirty="0">
              <a:solidFill>
                <a:srgbClr val="C00000"/>
              </a:solidFill>
              <a:latin typeface="Gill Sans MT" panose="020B0502020104020203" pitchFamily="34" charset="0"/>
            </a:endParaRPr>
          </a:p>
        </p:txBody>
      </p:sp>
    </p:spTree>
    <p:extLst>
      <p:ext uri="{BB962C8B-B14F-4D97-AF65-F5344CB8AC3E}">
        <p14:creationId xmlns:p14="http://schemas.microsoft.com/office/powerpoint/2010/main" val="2717734111"/>
      </p:ext>
    </p:extLst>
  </p:cSld>
  <p:clrMapOvr>
    <a:masterClrMapping/>
  </p:clrMapOvr>
  <mc:AlternateContent xmlns:mc="http://schemas.openxmlformats.org/markup-compatibility/2006" xmlns:p14="http://schemas.microsoft.com/office/powerpoint/2010/main">
    <mc:Choice Requires="p14">
      <p:transition spd="med" p14:dur="700" advTm="48658">
        <p:fade/>
      </p:transition>
    </mc:Choice>
    <mc:Fallback xmlns="">
      <p:transition spd="med" advTm="48658">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799"/>
            <a:ext cx="8001000" cy="3847207"/>
          </a:xfrm>
          <a:prstGeom prst="rect">
            <a:avLst/>
          </a:prstGeom>
          <a:noFill/>
        </p:spPr>
        <p:txBody>
          <a:bodyPr wrap="square" rtlCol="0">
            <a:spAutoFit/>
          </a:bodyPr>
          <a:lstStyle/>
          <a:p>
            <a:r>
              <a:rPr lang="en-US" sz="2800" b="1" dirty="0" smtClean="0">
                <a:latin typeface="Gill Sans MT" panose="020B0502020104020203" pitchFamily="34" charset="0"/>
              </a:rPr>
              <a:t>Dynamics to Consider</a:t>
            </a:r>
            <a:endParaRPr lang="en-US" sz="2800" dirty="0" smtClean="0">
              <a:latin typeface="Gill Sans MT" panose="020B0502020104020203" pitchFamily="34" charset="0"/>
            </a:endParaRPr>
          </a:p>
          <a:p>
            <a:endParaRPr lang="en-US" dirty="0">
              <a:latin typeface="Gill Sans MT" panose="020B0502020104020203" pitchFamily="34" charset="0"/>
            </a:endParaRPr>
          </a:p>
          <a:p>
            <a:r>
              <a:rPr lang="en-US" dirty="0" smtClean="0">
                <a:latin typeface="Gill Sans MT" panose="020B0502020104020203" pitchFamily="34" charset="0"/>
              </a:rPr>
              <a:t>Some dynamics that service providers should keep in mind while dealing with homeless clients include:</a:t>
            </a:r>
          </a:p>
          <a:p>
            <a:pPr marL="285750" indent="-285750">
              <a:buFont typeface="Arial" panose="020B0604020202020204" pitchFamily="34" charset="0"/>
              <a:buChar char="•"/>
            </a:pPr>
            <a:r>
              <a:rPr lang="en-US" dirty="0" smtClean="0">
                <a:latin typeface="Gill Sans MT" panose="020B0502020104020203" pitchFamily="34" charset="0"/>
              </a:rPr>
              <a:t>Sleep deprivation</a:t>
            </a:r>
          </a:p>
          <a:p>
            <a:pPr marL="285750" indent="-285750">
              <a:buFont typeface="Arial" panose="020B0604020202020204" pitchFamily="34" charset="0"/>
              <a:buChar char="•"/>
            </a:pPr>
            <a:r>
              <a:rPr lang="en-US" dirty="0" smtClean="0">
                <a:latin typeface="Gill Sans MT" panose="020B0502020104020203" pitchFamily="34" charset="0"/>
              </a:rPr>
              <a:t>Theft or confiscation of personal property</a:t>
            </a:r>
          </a:p>
          <a:p>
            <a:pPr marL="285750" indent="-285750">
              <a:buFont typeface="Arial" panose="020B0604020202020204" pitchFamily="34" charset="0"/>
              <a:buChar char="•"/>
            </a:pPr>
            <a:r>
              <a:rPr lang="en-US" dirty="0" smtClean="0">
                <a:latin typeface="Gill Sans MT" panose="020B0502020104020203" pitchFamily="34" charset="0"/>
              </a:rPr>
              <a:t>Difficulty with transportation</a:t>
            </a:r>
          </a:p>
          <a:p>
            <a:pPr marL="285750" indent="-285750">
              <a:buFont typeface="Arial" panose="020B0604020202020204" pitchFamily="34" charset="0"/>
              <a:buChar char="•"/>
            </a:pPr>
            <a:r>
              <a:rPr lang="en-US" dirty="0" smtClean="0">
                <a:latin typeface="Gill Sans MT" panose="020B0502020104020203" pitchFamily="34" charset="0"/>
              </a:rPr>
              <a:t>Lack of cell phone minutes</a:t>
            </a:r>
          </a:p>
          <a:p>
            <a:pPr marL="285750" indent="-285750">
              <a:buFont typeface="Arial" panose="020B0604020202020204" pitchFamily="34" charset="0"/>
              <a:buChar char="•"/>
            </a:pPr>
            <a:r>
              <a:rPr lang="en-US" dirty="0">
                <a:latin typeface="Gill Sans MT" panose="020B0502020104020203" pitchFamily="34" charset="0"/>
              </a:rPr>
              <a:t>Dangers from side effects of medication (e.g. drowsiness makes the individual more vulnerable to assault, robbery, etc.)</a:t>
            </a:r>
          </a:p>
          <a:p>
            <a:pPr marL="285750" indent="-285750">
              <a:buFont typeface="Arial" panose="020B0604020202020204" pitchFamily="34" charset="0"/>
              <a:buChar char="•"/>
            </a:pPr>
            <a:r>
              <a:rPr lang="en-US" dirty="0" smtClean="0">
                <a:latin typeface="Gill Sans MT" panose="020B0502020104020203" pitchFamily="34" charset="0"/>
              </a:rPr>
              <a:t>Predators who seek out prescription medications</a:t>
            </a:r>
          </a:p>
          <a:p>
            <a:pPr marL="285750" indent="-285750">
              <a:buFont typeface="Arial" panose="020B0604020202020204" pitchFamily="34" charset="0"/>
              <a:buChar char="•"/>
            </a:pPr>
            <a:r>
              <a:rPr lang="en-US" dirty="0" smtClean="0">
                <a:latin typeface="Gill Sans MT" panose="020B0502020104020203" pitchFamily="34" charset="0"/>
              </a:rPr>
              <a:t>The need for cash and the ease of selling prescription medications</a:t>
            </a:r>
          </a:p>
          <a:p>
            <a:pPr marL="285750" indent="-285750">
              <a:buFont typeface="Arial" panose="020B0604020202020204" pitchFamily="34" charset="0"/>
              <a:buChar char="•"/>
            </a:pPr>
            <a:endParaRPr lang="en-US" dirty="0">
              <a:latin typeface="Gill Sans MT" panose="020B0502020104020203" pitchFamily="34" charset="0"/>
            </a:endParaRPr>
          </a:p>
        </p:txBody>
      </p:sp>
    </p:spTree>
    <p:extLst>
      <p:ext uri="{BB962C8B-B14F-4D97-AF65-F5344CB8AC3E}">
        <p14:creationId xmlns:p14="http://schemas.microsoft.com/office/powerpoint/2010/main" val="1602237154"/>
      </p:ext>
    </p:extLst>
  </p:cSld>
  <p:clrMapOvr>
    <a:masterClrMapping/>
  </p:clrMapOvr>
  <mc:AlternateContent xmlns:mc="http://schemas.openxmlformats.org/markup-compatibility/2006" xmlns:p14="http://schemas.microsoft.com/office/powerpoint/2010/main">
    <mc:Choice Requires="p14">
      <p:transition spd="med" p14:dur="700" advTm="76945">
        <p:fade/>
      </p:transition>
    </mc:Choice>
    <mc:Fallback xmlns="">
      <p:transition spd="med" advTm="76945">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1213</TotalTime>
  <Words>838</Words>
  <Application>Microsoft Office PowerPoint</Application>
  <PresentationFormat>On-screen Show (4:3)</PresentationFormat>
  <Paragraphs>111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Albertus MT</vt:lpstr>
      <vt:lpstr>Arial</vt:lpstr>
      <vt:lpstr>Calibri</vt:lpstr>
      <vt:lpstr>Courier New</vt:lpstr>
      <vt:lpstr>Gill Sans MT</vt:lpstr>
      <vt:lpstr>Office Theme</vt:lpstr>
      <vt:lpstr>Organizational Responses to Homelessness  Marti Maltby Program Director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HOC</dc:creator>
  <cp:lastModifiedBy>Mike Manhard</cp:lastModifiedBy>
  <cp:revision>11</cp:revision>
  <dcterms:created xsi:type="dcterms:W3CDTF">2015-04-15T20:41:37Z</dcterms:created>
  <dcterms:modified xsi:type="dcterms:W3CDTF">2015-05-14T02:45:53Z</dcterms:modified>
</cp:coreProperties>
</file>